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8"/>
  </p:handoutMasterIdLst>
  <p:sldIdLst>
    <p:sldId id="256" r:id="rId2"/>
    <p:sldId id="261" r:id="rId3"/>
    <p:sldId id="262" r:id="rId4"/>
    <p:sldId id="263" r:id="rId5"/>
    <p:sldId id="264" r:id="rId6"/>
    <p:sldId id="277" r:id="rId7"/>
    <p:sldId id="276" r:id="rId8"/>
    <p:sldId id="287" r:id="rId9"/>
    <p:sldId id="288" r:id="rId10"/>
    <p:sldId id="278" r:id="rId11"/>
    <p:sldId id="284" r:id="rId12"/>
    <p:sldId id="285" r:id="rId13"/>
    <p:sldId id="281" r:id="rId14"/>
    <p:sldId id="286" r:id="rId15"/>
    <p:sldId id="282" r:id="rId16"/>
    <p:sldId id="289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3839"/>
    <a:srgbClr val="97000B"/>
    <a:srgbClr val="58EB35"/>
    <a:srgbClr val="3CE016"/>
    <a:srgbClr val="FF5330"/>
    <a:srgbClr val="F5DFD1"/>
    <a:srgbClr val="B83027"/>
    <a:srgbClr val="00FFFF"/>
    <a:srgbClr val="0070C0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39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DD1C9-4BB6-422A-8F34-C157EA500BD9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997E4-EE34-411C-9FF1-22B934EF5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113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gi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4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25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8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09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6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75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3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6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4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9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39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459" y="1465729"/>
            <a:ext cx="7869891" cy="4711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D9794-A4CC-42D0-9A65-24C6B9EF4076}" type="datetimeFigureOut">
              <a:rPr lang="en-US" smtClean="0"/>
              <a:t>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"/>
            <a:ext cx="7886700" cy="1337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332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4946376"/>
            <a:ext cx="9834465" cy="9561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Заголовок 3">
            <a:extLst>
              <a:ext uri="{FF2B5EF4-FFF2-40B4-BE49-F238E27FC236}">
                <a16:creationId xmlns:a16="http://schemas.microsoft.com/office/drawing/2014/main" id="{33C4C69F-76D5-476E-8E00-90D89A847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699" y="2610037"/>
            <a:ext cx="7954390" cy="2747606"/>
          </a:xfrm>
        </p:spPr>
        <p:txBody>
          <a:bodyPr>
            <a:noAutofit/>
          </a:bodyPr>
          <a:lstStyle/>
          <a:p>
            <a:pPr algn="l"/>
            <a:br>
              <a:rPr lang="ru-RU" sz="5400" dirty="0"/>
            </a:br>
            <a:br>
              <a:rPr lang="ru-RU" sz="5400" dirty="0"/>
            </a:br>
            <a:r>
              <a:rPr lang="en-GB" sz="4800" dirty="0" err="1"/>
              <a:t>MutationDetector</a:t>
            </a:r>
            <a:r>
              <a:rPr lang="en-GB" sz="4800" dirty="0"/>
              <a:t>.</a:t>
            </a:r>
            <a:r>
              <a:rPr lang="ru-RU" sz="4800" dirty="0"/>
              <a:t> </a:t>
            </a:r>
            <a:br>
              <a:rPr lang="en-GB" sz="4800" dirty="0"/>
            </a:br>
            <a:r>
              <a:rPr lang="en-US" sz="4800" dirty="0"/>
              <a:t>Software tool for detecting single amino acids substitutions</a:t>
            </a:r>
            <a:endParaRPr lang="ru-RU" sz="5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C9B13A-E231-41A9-9830-D8EE1D9B89B1}"/>
              </a:ext>
            </a:extLst>
          </p:cNvPr>
          <p:cNvSpPr txBox="1"/>
          <p:nvPr/>
        </p:nvSpPr>
        <p:spPr>
          <a:xfrm>
            <a:off x="6272784" y="5545610"/>
            <a:ext cx="28712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Student: </a:t>
            </a:r>
            <a:r>
              <a:rPr lang="en-GB" dirty="0" err="1"/>
              <a:t>Brilliantov</a:t>
            </a:r>
            <a:r>
              <a:rPr lang="en-GB" dirty="0"/>
              <a:t> Kirill</a:t>
            </a:r>
          </a:p>
          <a:p>
            <a:pPr algn="r"/>
            <a:r>
              <a:rPr lang="en-US" dirty="0"/>
              <a:t>Supervisor</a:t>
            </a:r>
            <a:r>
              <a:rPr lang="ru-RU" dirty="0"/>
              <a:t>: </a:t>
            </a:r>
            <a:r>
              <a:rPr lang="en-US" dirty="0" err="1"/>
              <a:t>Vyatkina</a:t>
            </a:r>
            <a:r>
              <a:rPr lang="en-US" dirty="0"/>
              <a:t> Kira</a:t>
            </a:r>
            <a:endParaRPr lang="en-GB" dirty="0"/>
          </a:p>
          <a:p>
            <a:pPr algn="r"/>
            <a:r>
              <a:rPr lang="ru-RU" dirty="0"/>
              <a:t>	</a:t>
            </a:r>
            <a:r>
              <a:rPr lang="en-US" dirty="0"/>
              <a:t>ISSF </a:t>
            </a:r>
            <a:r>
              <a:rPr lang="en-GB" dirty="0"/>
              <a:t>201</a:t>
            </a:r>
            <a:r>
              <a:rPr lang="ru-RU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48065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The output </a:t>
            </a:r>
            <a:endParaRPr lang="ru-RU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8</a:t>
              </a:r>
              <a:r>
                <a:rPr lang="ru-RU" dirty="0"/>
                <a:t>/12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FE2A0CD-EE4F-4585-9580-046FB512381F}"/>
              </a:ext>
            </a:extLst>
          </p:cNvPr>
          <p:cNvGrpSpPr/>
          <p:nvPr/>
        </p:nvGrpSpPr>
        <p:grpSpPr>
          <a:xfrm>
            <a:off x="82591" y="2077120"/>
            <a:ext cx="3933344" cy="1807022"/>
            <a:chOff x="114007" y="1560423"/>
            <a:chExt cx="3933344" cy="1807022"/>
          </a:xfrm>
        </p:grpSpPr>
        <p:grpSp>
          <p:nvGrpSpPr>
            <p:cNvPr id="25" name="Группа 67">
              <a:extLst>
                <a:ext uri="{FF2B5EF4-FFF2-40B4-BE49-F238E27FC236}">
                  <a16:creationId xmlns:a16="http://schemas.microsoft.com/office/drawing/2014/main" id="{52F21621-3B5C-4D68-8798-9C0E94CEB567}"/>
                </a:ext>
              </a:extLst>
            </p:cNvPr>
            <p:cNvGrpSpPr/>
            <p:nvPr/>
          </p:nvGrpSpPr>
          <p:grpSpPr>
            <a:xfrm>
              <a:off x="114007" y="1560423"/>
              <a:ext cx="3933344" cy="510264"/>
              <a:chOff x="1396967" y="2961392"/>
              <a:chExt cx="3933344" cy="510264"/>
            </a:xfrm>
          </p:grpSpPr>
          <p:sp>
            <p:nvSpPr>
              <p:cNvPr id="26" name="Прямоугольник 62">
                <a:extLst>
                  <a:ext uri="{FF2B5EF4-FFF2-40B4-BE49-F238E27FC236}">
                    <a16:creationId xmlns:a16="http://schemas.microsoft.com/office/drawing/2014/main" id="{285C9F3F-34DB-4B76-990A-1D0756DE2E80}"/>
                  </a:ext>
                </a:extLst>
              </p:cNvPr>
              <p:cNvSpPr/>
              <p:nvPr/>
            </p:nvSpPr>
            <p:spPr>
              <a:xfrm>
                <a:off x="1396967" y="2961392"/>
                <a:ext cx="3933344" cy="437778"/>
              </a:xfrm>
              <a:prstGeom prst="rect">
                <a:avLst/>
              </a:prstGeom>
              <a:solidFill>
                <a:srgbClr val="E8D2C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>
                    <a:solidFill>
                      <a:schemeClr val="tx1"/>
                    </a:solidFill>
                  </a:rPr>
                  <a:t>V   Q   S   </a:t>
                </a:r>
                <a:r>
                  <a:rPr lang="en-GB" sz="2000" dirty="0" err="1">
                    <a:solidFill>
                      <a:schemeClr val="tx1"/>
                    </a:solidFill>
                  </a:rPr>
                  <a:t>S</a:t>
                </a:r>
                <a:r>
                  <a:rPr lang="en-GB" sz="2000" dirty="0">
                    <a:solidFill>
                      <a:schemeClr val="tx1"/>
                    </a:solidFill>
                  </a:rPr>
                  <a:t>   </a:t>
                </a:r>
                <a:r>
                  <a:rPr lang="en-GB" sz="2000" dirty="0" err="1">
                    <a:solidFill>
                      <a:schemeClr val="tx1"/>
                    </a:solidFill>
                  </a:rPr>
                  <a:t>S</a:t>
                </a:r>
                <a:r>
                  <a:rPr lang="en-GB" sz="2000" dirty="0">
                    <a:solidFill>
                      <a:schemeClr val="tx1"/>
                    </a:solidFill>
                  </a:rPr>
                  <a:t>   </a:t>
                </a:r>
                <a:r>
                  <a:rPr lang="en-GB" sz="2000" dirty="0">
                    <a:solidFill>
                      <a:srgbClr val="00FFFF"/>
                    </a:solidFill>
                  </a:rPr>
                  <a:t>A</a:t>
                </a:r>
                <a:r>
                  <a:rPr lang="en-GB" sz="2000" dirty="0"/>
                  <a:t>   </a:t>
                </a:r>
                <a:r>
                  <a:rPr lang="en-GB" sz="2000" dirty="0">
                    <a:solidFill>
                      <a:schemeClr val="tx1"/>
                    </a:solidFill>
                  </a:rPr>
                  <a:t>R</a:t>
                </a:r>
                <a:r>
                  <a:rPr lang="en-GB" sz="2000" dirty="0"/>
                  <a:t>   </a:t>
                </a:r>
                <a:r>
                  <a:rPr lang="en-GB" sz="2000" dirty="0">
                    <a:solidFill>
                      <a:srgbClr val="0070C0"/>
                    </a:solidFill>
                  </a:rPr>
                  <a:t>C</a:t>
                </a:r>
                <a:r>
                  <a:rPr lang="en-GB" sz="2000" dirty="0"/>
                  <a:t>   </a:t>
                </a:r>
                <a:r>
                  <a:rPr lang="en-GB" sz="2000" dirty="0">
                    <a:solidFill>
                      <a:schemeClr val="tx1"/>
                    </a:solidFill>
                  </a:rPr>
                  <a:t>V   N</a:t>
                </a:r>
                <a:r>
                  <a:rPr lang="en-GB" sz="2000" dirty="0"/>
                  <a:t>   </a:t>
                </a:r>
                <a:r>
                  <a:rPr lang="en-GB" sz="2000" dirty="0">
                    <a:solidFill>
                      <a:srgbClr val="D03839"/>
                    </a:solidFill>
                  </a:rPr>
                  <a:t>G</a:t>
                </a:r>
                <a:r>
                  <a:rPr lang="en-GB" sz="2000" dirty="0"/>
                  <a:t>   </a:t>
                </a:r>
                <a:r>
                  <a:rPr lang="en-GB" sz="2000" dirty="0">
                    <a:solidFill>
                      <a:schemeClr val="tx1"/>
                    </a:solidFill>
                  </a:rPr>
                  <a:t>N</a:t>
                </a:r>
                <a:endParaRPr lang="ru-RU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7" name="Прямая соединительная линия 64">
                <a:extLst>
                  <a:ext uri="{FF2B5EF4-FFF2-40B4-BE49-F238E27FC236}">
                    <a16:creationId xmlns:a16="http://schemas.microsoft.com/office/drawing/2014/main" id="{B2FF23C3-9718-46C0-8445-2CD7A95D2628}"/>
                  </a:ext>
                </a:extLst>
              </p:cNvPr>
              <p:cNvCxnSpPr/>
              <p:nvPr/>
            </p:nvCxnSpPr>
            <p:spPr>
              <a:xfrm>
                <a:off x="3009433" y="3459536"/>
                <a:ext cx="328473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Прямая соединительная линия 65">
                <a:extLst>
                  <a:ext uri="{FF2B5EF4-FFF2-40B4-BE49-F238E27FC236}">
                    <a16:creationId xmlns:a16="http://schemas.microsoft.com/office/drawing/2014/main" id="{ADF6F6E7-C16E-4995-BC53-75F2C81539E1}"/>
                  </a:ext>
                </a:extLst>
              </p:cNvPr>
              <p:cNvCxnSpPr/>
              <p:nvPr/>
            </p:nvCxnSpPr>
            <p:spPr>
              <a:xfrm>
                <a:off x="3681541" y="3471656"/>
                <a:ext cx="328473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Прямая соединительная линия 66">
                <a:extLst>
                  <a:ext uri="{FF2B5EF4-FFF2-40B4-BE49-F238E27FC236}">
                    <a16:creationId xmlns:a16="http://schemas.microsoft.com/office/drawing/2014/main" id="{863BCF65-7A29-4352-9D34-633B69FF9912}"/>
                  </a:ext>
                </a:extLst>
              </p:cNvPr>
              <p:cNvCxnSpPr/>
              <p:nvPr/>
            </p:nvCxnSpPr>
            <p:spPr>
              <a:xfrm>
                <a:off x="4611849" y="3471656"/>
                <a:ext cx="328473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2FCD317-1C93-4C14-92DE-99D311B663B8}"/>
                </a:ext>
              </a:extLst>
            </p:cNvPr>
            <p:cNvGrpSpPr/>
            <p:nvPr/>
          </p:nvGrpSpPr>
          <p:grpSpPr>
            <a:xfrm>
              <a:off x="114007" y="2152143"/>
              <a:ext cx="2290980" cy="1215302"/>
              <a:chOff x="1106067" y="27813667"/>
              <a:chExt cx="2290980" cy="1215302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655540D2-EB0B-41AE-AF3C-835AC433DCC5}"/>
                  </a:ext>
                </a:extLst>
              </p:cNvPr>
              <p:cNvGrpSpPr/>
              <p:nvPr/>
            </p:nvGrpSpPr>
            <p:grpSpPr>
              <a:xfrm>
                <a:off x="1106067" y="28242082"/>
                <a:ext cx="1403726" cy="400110"/>
                <a:chOff x="1319427" y="25674731"/>
                <a:chExt cx="1403726" cy="400110"/>
              </a:xfrm>
            </p:grpSpPr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17183048-8AEF-42E4-A64F-93B41BD47556}"/>
                    </a:ext>
                  </a:extLst>
                </p:cNvPr>
                <p:cNvSpPr/>
                <p:nvPr/>
              </p:nvSpPr>
              <p:spPr>
                <a:xfrm>
                  <a:off x="1319427" y="25833587"/>
                  <a:ext cx="476054" cy="220336"/>
                </a:xfrm>
                <a:prstGeom prst="rect">
                  <a:avLst/>
                </a:prstGeom>
                <a:solidFill>
                  <a:srgbClr val="00FFF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DBD92E14-ACF9-4B28-BB95-6861312D0946}"/>
                    </a:ext>
                  </a:extLst>
                </p:cNvPr>
                <p:cNvSpPr txBox="1"/>
                <p:nvPr/>
              </p:nvSpPr>
              <p:spPr>
                <a:xfrm>
                  <a:off x="1774957" y="25674731"/>
                  <a:ext cx="948196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000" dirty="0"/>
                    <a:t>- both</a:t>
                  </a:r>
                  <a:endParaRPr lang="en-US" sz="2000" dirty="0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448240F6-3927-4F66-B3BB-4AAC086FA678}"/>
                  </a:ext>
                </a:extLst>
              </p:cNvPr>
              <p:cNvGrpSpPr/>
              <p:nvPr/>
            </p:nvGrpSpPr>
            <p:grpSpPr>
              <a:xfrm>
                <a:off x="1106067" y="28628859"/>
                <a:ext cx="2290980" cy="400110"/>
                <a:chOff x="1319427" y="25674731"/>
                <a:chExt cx="2290980" cy="400110"/>
              </a:xfrm>
            </p:grpSpPr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908F0DEA-5D1B-41CD-8D60-43FC444A0FFA}"/>
                    </a:ext>
                  </a:extLst>
                </p:cNvPr>
                <p:cNvSpPr/>
                <p:nvPr/>
              </p:nvSpPr>
              <p:spPr>
                <a:xfrm>
                  <a:off x="1319427" y="25833587"/>
                  <a:ext cx="476054" cy="220336"/>
                </a:xfrm>
                <a:prstGeom prst="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576E6770-99DB-4941-B8DF-38EA1AC98D75}"/>
                    </a:ext>
                  </a:extLst>
                </p:cNvPr>
                <p:cNvSpPr txBox="1"/>
                <p:nvPr/>
              </p:nvSpPr>
              <p:spPr>
                <a:xfrm>
                  <a:off x="1774957" y="25674731"/>
                  <a:ext cx="183545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000" dirty="0"/>
                    <a:t>- substitution</a:t>
                  </a:r>
                  <a:endParaRPr lang="en-US" sz="2000" dirty="0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C3971C3E-A1A2-4D46-B972-15BE76ACE0BB}"/>
                  </a:ext>
                </a:extLst>
              </p:cNvPr>
              <p:cNvGrpSpPr/>
              <p:nvPr/>
            </p:nvGrpSpPr>
            <p:grpSpPr>
              <a:xfrm>
                <a:off x="1106067" y="27813667"/>
                <a:ext cx="1403726" cy="400110"/>
                <a:chOff x="1319427" y="25674731"/>
                <a:chExt cx="1403726" cy="400110"/>
              </a:xfrm>
            </p:grpSpPr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EB0AD6C6-3FFE-4EBB-87DB-574A2F867801}"/>
                    </a:ext>
                  </a:extLst>
                </p:cNvPr>
                <p:cNvSpPr/>
                <p:nvPr/>
              </p:nvSpPr>
              <p:spPr>
                <a:xfrm>
                  <a:off x="1319427" y="25833587"/>
                  <a:ext cx="476054" cy="220336"/>
                </a:xfrm>
                <a:prstGeom prst="rect">
                  <a:avLst/>
                </a:prstGeom>
                <a:solidFill>
                  <a:srgbClr val="C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11B246EF-3237-49C7-9AE0-C76E0BC1FA67}"/>
                    </a:ext>
                  </a:extLst>
                </p:cNvPr>
                <p:cNvSpPr txBox="1"/>
                <p:nvPr/>
              </p:nvSpPr>
              <p:spPr>
                <a:xfrm>
                  <a:off x="1774957" y="25674731"/>
                  <a:ext cx="948196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000" dirty="0"/>
                    <a:t>- PTM</a:t>
                  </a:r>
                  <a:endParaRPr lang="en-US" sz="2000" dirty="0"/>
                </a:p>
              </p:txBody>
            </p:sp>
          </p:grpSp>
        </p:grpSp>
      </p:grp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E148E0DB-9EF8-4029-B056-9181AEE73D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8509360"/>
              </p:ext>
            </p:extLst>
          </p:nvPr>
        </p:nvGraphicFramePr>
        <p:xfrm>
          <a:off x="4572000" y="2078224"/>
          <a:ext cx="4470919" cy="32432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14095">
                  <a:extLst>
                    <a:ext uri="{9D8B030D-6E8A-4147-A177-3AD203B41FA5}">
                      <a16:colId xmlns:a16="http://schemas.microsoft.com/office/drawing/2014/main" val="264233963"/>
                    </a:ext>
                  </a:extLst>
                </a:gridCol>
                <a:gridCol w="2756824">
                  <a:extLst>
                    <a:ext uri="{9D8B030D-6E8A-4147-A177-3AD203B41FA5}">
                      <a16:colId xmlns:a16="http://schemas.microsoft.com/office/drawing/2014/main" val="538692673"/>
                    </a:ext>
                  </a:extLst>
                </a:gridCol>
              </a:tblGrid>
              <a:tr h="417660">
                <a:tc>
                  <a:txBody>
                    <a:bodyPr/>
                    <a:lstStyle/>
                    <a:p>
                      <a:r>
                        <a:rPr lang="en-GB" sz="2000" dirty="0"/>
                        <a:t>General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Example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8076435"/>
                  </a:ext>
                </a:extLst>
              </a:tr>
              <a:tr h="417660">
                <a:tc>
                  <a:txBody>
                    <a:bodyPr/>
                    <a:lstStyle/>
                    <a:p>
                      <a:r>
                        <a:rPr lang="en-GB" sz="2000" dirty="0"/>
                        <a:t>&lt;peptide&gt;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22706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YASSRSPH</a:t>
                      </a:r>
                      <a:r>
                        <a:rPr lang="en-US" sz="2000" dirty="0">
                          <a:solidFill>
                            <a:srgbClr val="3D12F6"/>
                          </a:solidFill>
                        </a:rPr>
                        <a:t>A</a:t>
                      </a:r>
                      <a:r>
                        <a:rPr lang="en-US" sz="2000" dirty="0"/>
                        <a:t>I</a:t>
                      </a:r>
                      <a:r>
                        <a:rPr lang="en-US" sz="2000" dirty="0">
                          <a:solidFill>
                            <a:srgbClr val="3D12F6"/>
                          </a:solidFill>
                        </a:rPr>
                        <a:t>Q</a:t>
                      </a:r>
                      <a:r>
                        <a:rPr lang="en-US" sz="2000" dirty="0"/>
                        <a:t>P</a:t>
                      </a:r>
                      <a:r>
                        <a:rPr lang="en-US" sz="2000" dirty="0">
                          <a:solidFill>
                            <a:srgbClr val="3D12F6"/>
                          </a:solidFill>
                        </a:rPr>
                        <a:t>QA</a:t>
                      </a:r>
                      <a:r>
                        <a:rPr lang="en-US" sz="2000" dirty="0">
                          <a:solidFill>
                            <a:schemeClr val="dk1"/>
                          </a:solidFill>
                        </a:rPr>
                        <a:t>P...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260852"/>
                  </a:ext>
                </a:extLst>
              </a:tr>
              <a:tr h="417660">
                <a:tc>
                  <a:txBody>
                    <a:bodyPr/>
                    <a:lstStyle/>
                    <a:p>
                      <a:r>
                        <a:rPr lang="en-GB" sz="2000" dirty="0"/>
                        <a:t>&lt;Prefix/Suffix&gt; Selected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Prefix selected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592763"/>
                  </a:ext>
                </a:extLst>
              </a:tr>
              <a:tr h="751787">
                <a:tc>
                  <a:txBody>
                    <a:bodyPr/>
                    <a:lstStyle/>
                    <a:p>
                      <a:r>
                        <a:rPr lang="en-GB" sz="2000" dirty="0"/>
                        <a:t>at position(s) &lt;numbers&gt;: &lt;sub/PTM&gt;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at positions 11, 17: </a:t>
                      </a:r>
                      <a:r>
                        <a:rPr lang="en-US" sz="2000" dirty="0"/>
                        <a:t>A&gt;&gt;V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096206"/>
                  </a:ext>
                </a:extLst>
              </a:tr>
              <a:tr h="417660">
                <a:tc>
                  <a:txBody>
                    <a:bodyPr/>
                    <a:lstStyle/>
                    <a:p>
                      <a:r>
                        <a:rPr lang="en-GB" sz="2000" dirty="0"/>
                        <a:t>…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at positions 13, 16: Q&gt;&gt;R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769441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69A5C9B9-B50A-4346-B9C0-B7427E09D354}"/>
              </a:ext>
            </a:extLst>
          </p:cNvPr>
          <p:cNvSpPr txBox="1"/>
          <p:nvPr/>
        </p:nvSpPr>
        <p:spPr>
          <a:xfrm>
            <a:off x="4978950" y="1536536"/>
            <a:ext cx="3185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Structure of .</a:t>
            </a:r>
            <a:r>
              <a:rPr lang="en-US" sz="2400" dirty="0" err="1"/>
              <a:t>pepout</a:t>
            </a:r>
            <a:r>
              <a:rPr lang="en-US" sz="2400" dirty="0"/>
              <a:t> file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3EBB225-87A0-4E54-AA1F-8BC350C83537}"/>
              </a:ext>
            </a:extLst>
          </p:cNvPr>
          <p:cNvSpPr txBox="1"/>
          <p:nvPr/>
        </p:nvSpPr>
        <p:spPr>
          <a:xfrm>
            <a:off x="294885" y="1536536"/>
            <a:ext cx="3457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View of sequence in ST</a:t>
            </a:r>
          </a:p>
        </p:txBody>
      </p:sp>
    </p:spTree>
    <p:extLst>
      <p:ext uri="{BB962C8B-B14F-4D97-AF65-F5344CB8AC3E}">
        <p14:creationId xmlns:p14="http://schemas.microsoft.com/office/powerpoint/2010/main" val="1471921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8F0E7B45-C8E9-4049-8C1D-F68640055791}"/>
              </a:ext>
            </a:extLst>
          </p:cNvPr>
          <p:cNvSpPr txBox="1">
            <a:spLocks/>
          </p:cNvSpPr>
          <p:nvPr/>
        </p:nvSpPr>
        <p:spPr>
          <a:xfrm>
            <a:off x="628650" y="2760134"/>
            <a:ext cx="7886700" cy="1337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Interface</a:t>
            </a:r>
            <a:endParaRPr lang="ru-RU" dirty="0"/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ADEF1AE4-032B-42AA-A930-A41D25FF9872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FB8C9CCD-70D8-41A2-8A82-49EDCDCD3137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100AE5-BDBF-43F4-8E16-CF46AF18A353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9</a:t>
              </a:r>
              <a:r>
                <a:rPr lang="ru-RU" dirty="0"/>
                <a:t>/12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377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ndicam 2019-01-18 00-03-31-483">
            <a:hlinkClick r:id="" action="ppaction://media"/>
            <a:extLst>
              <a:ext uri="{FF2B5EF4-FFF2-40B4-BE49-F238E27FC236}">
                <a16:creationId xmlns:a16="http://schemas.microsoft.com/office/drawing/2014/main" id="{135F3111-4DD5-4A1D-89D6-986CE19912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7950"/>
            <a:ext cx="9144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56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6F42768E-EEC3-4BED-A793-E30EDEED39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3" r="903" b="5167"/>
          <a:stretch/>
        </p:blipFill>
        <p:spPr>
          <a:xfrm>
            <a:off x="399084" y="1673213"/>
            <a:ext cx="8342318" cy="4310337"/>
          </a:xfrm>
          <a:prstGeom prst="rect">
            <a:avLst/>
          </a:prstGeom>
        </p:spPr>
      </p:pic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297318" y="6063449"/>
            <a:ext cx="796661" cy="731520"/>
            <a:chOff x="8297318" y="6063449"/>
            <a:chExt cx="796661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297318" y="6244543"/>
              <a:ext cx="796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10/12</a:t>
              </a:r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E8188329-7588-4E6C-B7FC-B98494C7A8C9}"/>
              </a:ext>
            </a:extLst>
          </p:cNvPr>
          <p:cNvGrpSpPr/>
          <p:nvPr/>
        </p:nvGrpSpPr>
        <p:grpSpPr>
          <a:xfrm>
            <a:off x="2699236" y="2678665"/>
            <a:ext cx="4722495" cy="2179130"/>
            <a:chOff x="2699236" y="2678665"/>
            <a:chExt cx="4722495" cy="2179130"/>
          </a:xfrm>
        </p:grpSpPr>
        <p:sp>
          <p:nvSpPr>
            <p:cNvPr id="41" name="Равнобедренный треугольник 40">
              <a:extLst>
                <a:ext uri="{FF2B5EF4-FFF2-40B4-BE49-F238E27FC236}">
                  <a16:creationId xmlns:a16="http://schemas.microsoft.com/office/drawing/2014/main" id="{F5F765A0-F46B-4CDA-A60B-AB4B08D78118}"/>
                </a:ext>
              </a:extLst>
            </p:cNvPr>
            <p:cNvSpPr/>
            <p:nvPr/>
          </p:nvSpPr>
          <p:spPr>
            <a:xfrm>
              <a:off x="6444762" y="3286193"/>
              <a:ext cx="976969" cy="868557"/>
            </a:xfrm>
            <a:prstGeom prst="triangle">
              <a:avLst>
                <a:gd name="adj" fmla="val 0"/>
              </a:avLst>
            </a:prstGeom>
            <a:solidFill>
              <a:srgbClr val="F5DFD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40" name="Рисунок 39">
              <a:extLst>
                <a:ext uri="{FF2B5EF4-FFF2-40B4-BE49-F238E27FC236}">
                  <a16:creationId xmlns:a16="http://schemas.microsoft.com/office/drawing/2014/main" id="{919258F2-557B-482C-B3DA-34650E0ECE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747" t="49351" r="3106" b="19674"/>
            <a:stretch/>
          </p:blipFill>
          <p:spPr>
            <a:xfrm>
              <a:off x="2699236" y="2678665"/>
              <a:ext cx="3745527" cy="217913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</p:grpSp>
      <p:grpSp>
        <p:nvGrpSpPr>
          <p:cNvPr id="49" name="Группа 48">
            <a:extLst>
              <a:ext uri="{FF2B5EF4-FFF2-40B4-BE49-F238E27FC236}">
                <a16:creationId xmlns:a16="http://schemas.microsoft.com/office/drawing/2014/main" id="{676F1755-A596-4FB3-BAC4-190C229FC096}"/>
              </a:ext>
            </a:extLst>
          </p:cNvPr>
          <p:cNvGrpSpPr/>
          <p:nvPr/>
        </p:nvGrpSpPr>
        <p:grpSpPr>
          <a:xfrm>
            <a:off x="2695721" y="2682021"/>
            <a:ext cx="4726010" cy="2176272"/>
            <a:chOff x="2695721" y="2681523"/>
            <a:chExt cx="4726010" cy="2176272"/>
          </a:xfrm>
        </p:grpSpPr>
        <p:sp>
          <p:nvSpPr>
            <p:cNvPr id="48" name="Равнобедренный треугольник 47">
              <a:extLst>
                <a:ext uri="{FF2B5EF4-FFF2-40B4-BE49-F238E27FC236}">
                  <a16:creationId xmlns:a16="http://schemas.microsoft.com/office/drawing/2014/main" id="{1DF880C5-368A-48F4-BE5B-A1F39078EE96}"/>
                </a:ext>
              </a:extLst>
            </p:cNvPr>
            <p:cNvSpPr/>
            <p:nvPr/>
          </p:nvSpPr>
          <p:spPr>
            <a:xfrm flipV="1">
              <a:off x="6444762" y="3010944"/>
              <a:ext cx="976969" cy="1143804"/>
            </a:xfrm>
            <a:prstGeom prst="triangle">
              <a:avLst>
                <a:gd name="adj" fmla="val 1"/>
              </a:avLst>
            </a:prstGeom>
            <a:solidFill>
              <a:srgbClr val="F5DFD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47" name="Рисунок 46">
              <a:extLst>
                <a:ext uri="{FF2B5EF4-FFF2-40B4-BE49-F238E27FC236}">
                  <a16:creationId xmlns:a16="http://schemas.microsoft.com/office/drawing/2014/main" id="{A1142CDC-1154-470F-AC54-FF9CB610684E}"/>
                </a:ext>
              </a:extLst>
            </p:cNvPr>
            <p:cNvPicPr>
              <a:picLocks/>
            </p:cNvPicPr>
            <p:nvPr/>
          </p:nvPicPr>
          <p:blipFill rotWithShape="1">
            <a:blip r:embed="rId2"/>
            <a:srcRect l="72136" t="7786" r="903" b="68641"/>
            <a:stretch/>
          </p:blipFill>
          <p:spPr>
            <a:xfrm>
              <a:off x="2695721" y="2681523"/>
              <a:ext cx="3749040" cy="21762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52" name="Заголовок 1">
            <a:extLst>
              <a:ext uri="{FF2B5EF4-FFF2-40B4-BE49-F238E27FC236}">
                <a16:creationId xmlns:a16="http://schemas.microsoft.com/office/drawing/2014/main" id="{93CBC93E-4F69-4FE7-A4EC-1D9904C95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Interface. The general view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846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43AF6F3B-87E5-4998-B5C9-0788CC0C2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Interface. Testing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9837B1-1230-4D30-A99F-D2EE9F34CDB9}"/>
              </a:ext>
            </a:extLst>
          </p:cNvPr>
          <p:cNvSpPr txBox="1"/>
          <p:nvPr/>
        </p:nvSpPr>
        <p:spPr>
          <a:xfrm>
            <a:off x="202522" y="1834800"/>
            <a:ext cx="894147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ru-RU" sz="2400" dirty="0"/>
              <a:t>YASSVRSPHPAIQPLQAPQPAVHVQGQEPLTASMLAAAPPQEQK</a:t>
            </a:r>
            <a:endParaRPr lang="en-US" sz="2400" dirty="0"/>
          </a:p>
          <a:p>
            <a:r>
              <a:rPr lang="en-US" sz="2400" dirty="0"/>
              <a:t>	In this peptide, two substitutions </a:t>
            </a:r>
            <a:r>
              <a:rPr lang="en-GB" sz="2400" dirty="0"/>
              <a:t>A-</a:t>
            </a:r>
            <a:r>
              <a:rPr lang="en-US" sz="2400" dirty="0"/>
              <a:t>&gt;</a:t>
            </a:r>
            <a:r>
              <a:rPr lang="en-GB" sz="2400" dirty="0"/>
              <a:t>V and Q-&gt;R </a:t>
            </a:r>
            <a:r>
              <a:rPr lang="en-US" sz="2400" dirty="0"/>
              <a:t>occurred </a:t>
            </a:r>
          </a:p>
          <a:p>
            <a:r>
              <a:rPr lang="en-US" sz="2400" dirty="0"/>
              <a:t>	(in the prefix).</a:t>
            </a:r>
          </a:p>
          <a:p>
            <a:pPr lvl="0"/>
            <a:r>
              <a:rPr lang="en-GB" sz="2400" dirty="0"/>
              <a:t>2.    </a:t>
            </a:r>
            <a:r>
              <a:rPr lang="ru-RU" sz="2400" dirty="0"/>
              <a:t>EAATQEDPEQVPELAAHEVSASEAEERPVAEEEILL</a:t>
            </a:r>
            <a:endParaRPr lang="en-US" sz="2400" dirty="0"/>
          </a:p>
          <a:p>
            <a:r>
              <a:rPr lang="en-US" sz="2400" dirty="0"/>
              <a:t>	In this peptide, a substitution </a:t>
            </a:r>
            <a:r>
              <a:rPr lang="en-GB" sz="2400" dirty="0"/>
              <a:t>A</a:t>
            </a:r>
            <a:r>
              <a:rPr lang="en-US" sz="2400" dirty="0"/>
              <a:t>-&gt;</a:t>
            </a:r>
            <a:r>
              <a:rPr lang="en-GB" sz="2400" dirty="0"/>
              <a:t>V </a:t>
            </a:r>
            <a:r>
              <a:rPr lang="en-US" sz="2400" dirty="0"/>
              <a:t>occurred (in the suffix) 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In either cases, </a:t>
            </a:r>
            <a:r>
              <a:rPr lang="en-US" sz="2400" dirty="0" err="1"/>
              <a:t>MutationDetector</a:t>
            </a:r>
            <a:r>
              <a:rPr lang="en-US" sz="2400" dirty="0"/>
              <a:t> provides as output a correct result.</a:t>
            </a: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A5DB980-77BF-4A8B-8962-85BD4AD4C143}"/>
              </a:ext>
            </a:extLst>
          </p:cNvPr>
          <p:cNvGrpSpPr/>
          <p:nvPr/>
        </p:nvGrpSpPr>
        <p:grpSpPr>
          <a:xfrm>
            <a:off x="8297318" y="6063449"/>
            <a:ext cx="796661" cy="731520"/>
            <a:chOff x="8297318" y="6063449"/>
            <a:chExt cx="796661" cy="731520"/>
          </a:xfrm>
        </p:grpSpPr>
        <p:sp>
          <p:nvSpPr>
            <p:cNvPr id="7" name="Овал 6">
              <a:extLst>
                <a:ext uri="{FF2B5EF4-FFF2-40B4-BE49-F238E27FC236}">
                  <a16:creationId xmlns:a16="http://schemas.microsoft.com/office/drawing/2014/main" id="{F22784CE-621C-4460-A8AE-8E78F4DA6B90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EBCA2B8-C6DE-4644-9ADB-E46BF0E36DCE}"/>
                </a:ext>
              </a:extLst>
            </p:cNvPr>
            <p:cNvSpPr txBox="1"/>
            <p:nvPr/>
          </p:nvSpPr>
          <p:spPr>
            <a:xfrm>
              <a:off x="8297318" y="6244543"/>
              <a:ext cx="796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11/12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931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A2D1D141-F6F8-4DAB-ACA1-6EA14EEAE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Conclusions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33715-251E-4679-9940-1A1E1B15DA86}"/>
              </a:ext>
            </a:extLst>
          </p:cNvPr>
          <p:cNvSpPr txBox="1"/>
          <p:nvPr/>
        </p:nvSpPr>
        <p:spPr>
          <a:xfrm>
            <a:off x="628650" y="1537067"/>
            <a:ext cx="80786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software tool has been developed 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was tested on a melanoma cancer cell line, and demonstrated correct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intend to extend the functionality of </a:t>
            </a:r>
            <a:r>
              <a:rPr lang="en-US" dirty="0" err="1"/>
              <a:t>MutationDetector</a:t>
            </a:r>
            <a:r>
              <a:rPr lang="en-US" dirty="0"/>
              <a:t> in order to solve more specific problems 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060FB8-107F-4F77-B368-A929E29096B6}"/>
              </a:ext>
            </a:extLst>
          </p:cNvPr>
          <p:cNvSpPr txBox="1"/>
          <p:nvPr/>
        </p:nvSpPr>
        <p:spPr>
          <a:xfrm>
            <a:off x="628650" y="3428999"/>
            <a:ext cx="6153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source code:</a:t>
            </a:r>
          </a:p>
          <a:p>
            <a:r>
              <a:rPr lang="ru-RU" dirty="0"/>
              <a:t>https://github.com/KirillBrilliantov/BioInformatics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4D7853-86F5-4148-BAE0-1B900928E0C9}"/>
              </a:ext>
            </a:extLst>
          </p:cNvPr>
          <p:cNvSpPr txBox="1"/>
          <p:nvPr/>
        </p:nvSpPr>
        <p:spPr>
          <a:xfrm>
            <a:off x="1807418" y="5417118"/>
            <a:ext cx="5529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Thank you for your attention</a:t>
            </a:r>
            <a:endParaRPr lang="ru-RU" sz="3600" dirty="0"/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83C673FD-3097-4AA0-ACF9-207E1AC6D7CD}"/>
              </a:ext>
            </a:extLst>
          </p:cNvPr>
          <p:cNvGrpSpPr/>
          <p:nvPr/>
        </p:nvGrpSpPr>
        <p:grpSpPr>
          <a:xfrm>
            <a:off x="8297318" y="6063449"/>
            <a:ext cx="796661" cy="731520"/>
            <a:chOff x="8297318" y="6063449"/>
            <a:chExt cx="796661" cy="731520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344F3240-AF5C-42B8-A945-BAB79445397F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E055F2-0BA8-4A20-9C40-BF20755FB422}"/>
                </a:ext>
              </a:extLst>
            </p:cNvPr>
            <p:cNvSpPr txBox="1"/>
            <p:nvPr/>
          </p:nvSpPr>
          <p:spPr>
            <a:xfrm>
              <a:off x="8297318" y="6244543"/>
              <a:ext cx="796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12/12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505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A787C10-CBDC-4C38-93F7-75373ECA1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73930"/>
            <a:ext cx="7886700" cy="1337732"/>
          </a:xfrm>
        </p:spPr>
        <p:txBody>
          <a:bodyPr/>
          <a:lstStyle/>
          <a:p>
            <a:r>
              <a:rPr lang="en-US" dirty="0"/>
              <a:t>References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912B0E-E4D4-4C32-9F69-14B34E3C70C2}"/>
              </a:ext>
            </a:extLst>
          </p:cNvPr>
          <p:cNvSpPr txBox="1"/>
          <p:nvPr/>
        </p:nvSpPr>
        <p:spPr>
          <a:xfrm>
            <a:off x="71021" y="1206260"/>
            <a:ext cx="9001957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sz="2000" dirty="0"/>
              <a:t>B. Lewin. </a:t>
            </a:r>
            <a:r>
              <a:rPr lang="en-US" sz="2000" i="1" dirty="0"/>
              <a:t>Cells</a:t>
            </a:r>
            <a:r>
              <a:rPr lang="en-US" sz="2000" dirty="0"/>
              <a:t>. </a:t>
            </a:r>
            <a:r>
              <a:rPr lang="en-GB" sz="2000" dirty="0"/>
              <a:t>BINOM </a:t>
            </a:r>
            <a:r>
              <a:rPr lang="en-US" sz="2000" dirty="0"/>
              <a:t>Russia, 2011. 951 </a:t>
            </a:r>
            <a:r>
              <a:rPr lang="ru-RU" sz="2000" dirty="0"/>
              <a:t>с</a:t>
            </a:r>
            <a:r>
              <a:rPr lang="en-US" sz="2000" dirty="0"/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2000" dirty="0"/>
              <a:t>S. </a:t>
            </a:r>
            <a:r>
              <a:rPr lang="en-US" sz="2000" dirty="0" err="1"/>
              <a:t>Nie</a:t>
            </a:r>
            <a:r>
              <a:rPr lang="en-US" sz="2000" dirty="0"/>
              <a:t>, H. Yin, Z. Tan, M. A. Anderson, M. T. Ruffin, D. M. Simeone, D. M. </a:t>
            </a:r>
            <a:r>
              <a:rPr lang="en-US" sz="2000" dirty="0" err="1"/>
              <a:t>Lubman</a:t>
            </a:r>
            <a:r>
              <a:rPr lang="en-US" sz="2000" dirty="0"/>
              <a:t>. </a:t>
            </a:r>
            <a:r>
              <a:rPr lang="en-US" sz="2000" i="1" dirty="0"/>
              <a:t>Quantitative Analysis of Single Amino Acid Variant Peptides Associated with Pancreatic Cancer in Serum by an Isobaric Labeling Quantitative Method</a:t>
            </a:r>
            <a:r>
              <a:rPr lang="en-US" sz="2000" dirty="0"/>
              <a:t>. J Proteome Res. 2014, 13(12):6058–6066.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2000" dirty="0"/>
              <a:t>X. Liu, Y. Inbar, P. C. </a:t>
            </a:r>
            <a:r>
              <a:rPr lang="en-US" sz="2000" dirty="0" err="1"/>
              <a:t>Dorrestein</a:t>
            </a:r>
            <a:r>
              <a:rPr lang="en-US" sz="2000" dirty="0"/>
              <a:t>, C. Wynne, N. Edwards, P. </a:t>
            </a:r>
            <a:r>
              <a:rPr lang="en-US" sz="2000" dirty="0" err="1"/>
              <a:t>Souda</a:t>
            </a:r>
            <a:r>
              <a:rPr lang="en-US" sz="2000" dirty="0"/>
              <a:t>, J. P. </a:t>
            </a:r>
            <a:r>
              <a:rPr lang="en-US" sz="2000" dirty="0" err="1"/>
              <a:t>Whitelegge</a:t>
            </a:r>
            <a:r>
              <a:rPr lang="en-US" sz="2000" dirty="0"/>
              <a:t>, V. </a:t>
            </a:r>
            <a:r>
              <a:rPr lang="en-US" sz="2000" dirty="0" err="1"/>
              <a:t>Bafna</a:t>
            </a:r>
            <a:r>
              <a:rPr lang="en-US" sz="2000" dirty="0"/>
              <a:t>, P. A. </a:t>
            </a:r>
            <a:r>
              <a:rPr lang="en-US" sz="2000" dirty="0" err="1"/>
              <a:t>Pevzner</a:t>
            </a:r>
            <a:r>
              <a:rPr lang="en-US" sz="2000" dirty="0"/>
              <a:t>. </a:t>
            </a:r>
            <a:r>
              <a:rPr lang="en-US" sz="2000" i="1" dirty="0"/>
              <a:t>Deconvolution and database search of complex tandem mass spectra of intact proteins: a combinatorial approach</a:t>
            </a:r>
            <a:r>
              <a:rPr lang="en-US" sz="2000" dirty="0"/>
              <a:t>. Molecular and Cellular Proteomics, 9:2772-2782, 2010.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2000" dirty="0"/>
              <a:t>K. </a:t>
            </a:r>
            <a:r>
              <a:rPr lang="en-US" sz="2000" dirty="0" err="1"/>
              <a:t>Vyatkina</a:t>
            </a:r>
            <a:r>
              <a:rPr lang="en-US" sz="2000" dirty="0"/>
              <a:t>, S. Wu, L. J. M. Dekker, M. M. </a:t>
            </a:r>
            <a:r>
              <a:rPr lang="en-US" sz="2000" dirty="0" err="1"/>
              <a:t>VanDuijn</a:t>
            </a:r>
            <a:r>
              <a:rPr lang="en-US" sz="2000" dirty="0"/>
              <a:t>, X. Liu, N. </a:t>
            </a:r>
            <a:r>
              <a:rPr lang="en-US" sz="2000" dirty="0" err="1"/>
              <a:t>Tolic</a:t>
            </a:r>
            <a:r>
              <a:rPr lang="en-US" sz="2000" dirty="0"/>
              <a:t>, M. </a:t>
            </a:r>
            <a:r>
              <a:rPr lang="en-US" sz="2000" dirty="0" err="1"/>
              <a:t>Dvorkin</a:t>
            </a:r>
            <a:r>
              <a:rPr lang="en-US" sz="2000" dirty="0"/>
              <a:t>, S. </a:t>
            </a:r>
            <a:r>
              <a:rPr lang="en-US" sz="2000" dirty="0" err="1"/>
              <a:t>Alexandrova</a:t>
            </a:r>
            <a:r>
              <a:rPr lang="en-US" sz="2000" dirty="0"/>
              <a:t>, T. M. </a:t>
            </a:r>
            <a:r>
              <a:rPr lang="en-US" sz="2000" dirty="0" err="1"/>
              <a:t>Luider</a:t>
            </a:r>
            <a:r>
              <a:rPr lang="en-US" sz="2000" dirty="0"/>
              <a:t>, L. </a:t>
            </a:r>
            <a:r>
              <a:rPr lang="en-US" sz="2000" dirty="0" err="1"/>
              <a:t>Pasa-Tolic</a:t>
            </a:r>
            <a:r>
              <a:rPr lang="en-US" sz="2000" dirty="0"/>
              <a:t>, P. A. </a:t>
            </a:r>
            <a:r>
              <a:rPr lang="en-US" sz="2000" dirty="0" err="1"/>
              <a:t>Pevzner</a:t>
            </a:r>
            <a:r>
              <a:rPr lang="en-US" sz="2000" dirty="0"/>
              <a:t>. </a:t>
            </a:r>
            <a:r>
              <a:rPr lang="en-US" sz="2000" i="1" dirty="0"/>
              <a:t>De Novo Sequencing of Peptides from Top-Down Tandem Mass Spectra</a:t>
            </a:r>
            <a:r>
              <a:rPr lang="en-US" sz="2000" dirty="0"/>
              <a:t>. J Proteome Res. 2015, 14(11):4450-4462.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2000" dirty="0"/>
              <a:t>K.V. </a:t>
            </a:r>
            <a:r>
              <a:rPr lang="en-US" sz="2000" dirty="0" err="1"/>
              <a:t>Vyatkina</a:t>
            </a:r>
            <a:r>
              <a:rPr lang="en-US" sz="2000" dirty="0"/>
              <a:t>, A.A. </a:t>
            </a:r>
            <a:r>
              <a:rPr lang="en-US" sz="2000" dirty="0" err="1"/>
              <a:t>Lobas</a:t>
            </a:r>
            <a:r>
              <a:rPr lang="en-US" sz="2000" dirty="0"/>
              <a:t>, L.I. </a:t>
            </a:r>
            <a:r>
              <a:rPr lang="en-US" sz="2000" dirty="0" err="1"/>
              <a:t>Levitsky</a:t>
            </a:r>
            <a:r>
              <a:rPr lang="en-US" sz="2000" dirty="0"/>
              <a:t>, M.V. Ivanov, E.M. </a:t>
            </a:r>
            <a:r>
              <a:rPr lang="en-US" sz="2000" dirty="0" err="1"/>
              <a:t>Solovyeva</a:t>
            </a:r>
            <a:r>
              <a:rPr lang="en-US" sz="2000" dirty="0"/>
              <a:t>, S.A. </a:t>
            </a:r>
            <a:r>
              <a:rPr lang="en-US" sz="2000" dirty="0" err="1"/>
              <a:t>Moshkovskii</a:t>
            </a:r>
            <a:r>
              <a:rPr lang="en-US" sz="2000" dirty="0"/>
              <a:t>, M.V. </a:t>
            </a:r>
            <a:r>
              <a:rPr lang="en-US" sz="2000" dirty="0" err="1"/>
              <a:t>Gorshkov</a:t>
            </a:r>
            <a:r>
              <a:rPr lang="en-US" sz="2000" dirty="0"/>
              <a:t>. </a:t>
            </a:r>
            <a:r>
              <a:rPr lang="en-US" sz="2000" i="1" dirty="0"/>
              <a:t>Automated detection and validation of variant peptides in cancer cell lines via de novo sequencing assisted database search</a:t>
            </a:r>
            <a:r>
              <a:rPr lang="en-US" sz="2000" dirty="0"/>
              <a:t>. Proc. 5</a:t>
            </a:r>
            <a:r>
              <a:rPr lang="en-US" sz="2000" baseline="30000" dirty="0"/>
              <a:t>th</a:t>
            </a:r>
            <a:r>
              <a:rPr lang="en-US" sz="2000" dirty="0"/>
              <a:t> International Conference “POSTGENOME’2018” “In Search of Models for Personalized Medicine”, Kazan, Russia, October 29- November 2, 2018, pp. 41-42.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9167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7D8433-5266-479D-91A4-50BAB54B6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Peptides and proteins</a:t>
            </a:r>
            <a:endParaRPr lang="ru-RU" dirty="0"/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25DC8FC7-1D69-4E82-B66D-335C7D7356FB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44" name="Овал 43">
              <a:extLst>
                <a:ext uri="{FF2B5EF4-FFF2-40B4-BE49-F238E27FC236}">
                  <a16:creationId xmlns:a16="http://schemas.microsoft.com/office/drawing/2014/main" id="{44C4A050-EFD0-42BC-94FF-8F91A7D1F52F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5381B82-B313-450F-BDE7-94B5B3909B86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1/12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26F80A9-C670-4C0E-87C1-3D7BD05E6FF2}"/>
              </a:ext>
            </a:extLst>
          </p:cNvPr>
          <p:cNvGrpSpPr/>
          <p:nvPr/>
        </p:nvGrpSpPr>
        <p:grpSpPr>
          <a:xfrm>
            <a:off x="1291061" y="1887862"/>
            <a:ext cx="6561878" cy="3670236"/>
            <a:chOff x="1291061" y="1887862"/>
            <a:chExt cx="6561878" cy="3670236"/>
          </a:xfrm>
        </p:grpSpPr>
        <p:grpSp>
          <p:nvGrpSpPr>
            <p:cNvPr id="3" name="Группа 2">
              <a:extLst>
                <a:ext uri="{FF2B5EF4-FFF2-40B4-BE49-F238E27FC236}">
                  <a16:creationId xmlns:a16="http://schemas.microsoft.com/office/drawing/2014/main" id="{13674D4E-F836-4207-BD1D-2D8083AB56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91061" y="1887862"/>
              <a:ext cx="6561878" cy="3670236"/>
              <a:chOff x="2757633" y="1034276"/>
              <a:chExt cx="5558039" cy="3108762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0A08D00-B314-416E-A7BB-58C50F2349A0}"/>
                  </a:ext>
                </a:extLst>
              </p:cNvPr>
              <p:cNvSpPr txBox="1"/>
              <p:nvPr/>
            </p:nvSpPr>
            <p:spPr>
              <a:xfrm>
                <a:off x="6340568" y="3817685"/>
                <a:ext cx="1975104" cy="312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Amino acids</a:t>
                </a:r>
                <a:endParaRPr lang="ru-RU" dirty="0"/>
              </a:p>
            </p:txBody>
          </p:sp>
          <p:grpSp>
            <p:nvGrpSpPr>
              <p:cNvPr id="5" name="Группа 4">
                <a:extLst>
                  <a:ext uri="{FF2B5EF4-FFF2-40B4-BE49-F238E27FC236}">
                    <a16:creationId xmlns:a16="http://schemas.microsoft.com/office/drawing/2014/main" id="{9BDBFC1C-DE0F-4D97-A307-1C97312A33F3}"/>
                  </a:ext>
                </a:extLst>
              </p:cNvPr>
              <p:cNvGrpSpPr/>
              <p:nvPr/>
            </p:nvGrpSpPr>
            <p:grpSpPr>
              <a:xfrm>
                <a:off x="4423346" y="1566216"/>
                <a:ext cx="1688493" cy="2567443"/>
                <a:chOff x="4484878" y="1588332"/>
                <a:chExt cx="1688493" cy="2567443"/>
              </a:xfrm>
            </p:grpSpPr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415DF0C8-C41F-4EF0-912A-9E318DC6D49F}"/>
                    </a:ext>
                  </a:extLst>
                </p:cNvPr>
                <p:cNvSpPr txBox="1"/>
                <p:nvPr/>
              </p:nvSpPr>
              <p:spPr>
                <a:xfrm>
                  <a:off x="4484878" y="3842944"/>
                  <a:ext cx="1688493" cy="3128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Peptides </a:t>
                  </a:r>
                  <a:endParaRPr lang="ru-RU" dirty="0"/>
                </a:p>
              </p:txBody>
            </p:sp>
            <p:grpSp>
              <p:nvGrpSpPr>
                <p:cNvPr id="23" name="Группа 22">
                  <a:extLst>
                    <a:ext uri="{FF2B5EF4-FFF2-40B4-BE49-F238E27FC236}">
                      <a16:creationId xmlns:a16="http://schemas.microsoft.com/office/drawing/2014/main" id="{B4C9AC1D-FDC7-47EF-BAF5-FA48A3FA43E0}"/>
                    </a:ext>
                  </a:extLst>
                </p:cNvPr>
                <p:cNvGrpSpPr/>
                <p:nvPr/>
              </p:nvGrpSpPr>
              <p:grpSpPr>
                <a:xfrm>
                  <a:off x="4605524" y="1588332"/>
                  <a:ext cx="1509721" cy="1724260"/>
                  <a:chOff x="4750531" y="1591051"/>
                  <a:chExt cx="1509721" cy="1724260"/>
                </a:xfrm>
              </p:grpSpPr>
              <p:cxnSp>
                <p:nvCxnSpPr>
                  <p:cNvPr id="24" name="Прямая соединительная линия 23">
                    <a:extLst>
                      <a:ext uri="{FF2B5EF4-FFF2-40B4-BE49-F238E27FC236}">
                        <a16:creationId xmlns:a16="http://schemas.microsoft.com/office/drawing/2014/main" id="{4233EE53-1E41-4B27-AE86-414E5104D8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5899780" y="2617319"/>
                    <a:ext cx="198120" cy="542544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Овал 24">
                    <a:extLst>
                      <a:ext uri="{FF2B5EF4-FFF2-40B4-BE49-F238E27FC236}">
                        <a16:creationId xmlns:a16="http://schemas.microsoft.com/office/drawing/2014/main" id="{2B26554F-AFEC-4128-A854-A1A359E52D18}"/>
                      </a:ext>
                    </a:extLst>
                  </p:cNvPr>
                  <p:cNvSpPr/>
                  <p:nvPr/>
                </p:nvSpPr>
                <p:spPr>
                  <a:xfrm>
                    <a:off x="5735188" y="3004415"/>
                    <a:ext cx="329184" cy="310896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6" name="Прямая соединительная линия 25">
                    <a:extLst>
                      <a:ext uri="{FF2B5EF4-FFF2-40B4-BE49-F238E27FC236}">
                        <a16:creationId xmlns:a16="http://schemas.microsoft.com/office/drawing/2014/main" id="{BE0ED32F-42A6-4949-A012-26A31E8238D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773288" y="2144879"/>
                    <a:ext cx="320040" cy="472440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" name="Овал 26">
                    <a:extLst>
                      <a:ext uri="{FF2B5EF4-FFF2-40B4-BE49-F238E27FC236}">
                        <a16:creationId xmlns:a16="http://schemas.microsoft.com/office/drawing/2014/main" id="{B2EC6B50-8E4D-40F4-B483-5E92FCB6DC6A}"/>
                      </a:ext>
                    </a:extLst>
                  </p:cNvPr>
                  <p:cNvSpPr/>
                  <p:nvPr/>
                </p:nvSpPr>
                <p:spPr>
                  <a:xfrm>
                    <a:off x="5928736" y="2461871"/>
                    <a:ext cx="329184" cy="310896"/>
                  </a:xfrm>
                  <a:prstGeom prst="ellipse">
                    <a:avLst/>
                  </a:prstGeom>
                  <a:solidFill>
                    <a:srgbClr val="E66C6C"/>
                  </a:solidFill>
                  <a:ln>
                    <a:solidFill>
                      <a:srgbClr val="E66C6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A60FC2F4-2700-4589-992C-3AD85B51AA0E}"/>
                      </a:ext>
                    </a:extLst>
                  </p:cNvPr>
                  <p:cNvSpPr/>
                  <p:nvPr/>
                </p:nvSpPr>
                <p:spPr>
                  <a:xfrm>
                    <a:off x="5608696" y="2007719"/>
                    <a:ext cx="329184" cy="310896"/>
                  </a:xfrm>
                  <a:prstGeom prst="ellipse">
                    <a:avLst/>
                  </a:prstGeom>
                  <a:solidFill>
                    <a:srgbClr val="5CBDD0"/>
                  </a:solidFill>
                  <a:ln>
                    <a:solidFill>
                      <a:srgbClr val="5CBDD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grpSp>
                <p:nvGrpSpPr>
                  <p:cNvPr id="29" name="Группа 28">
                    <a:extLst>
                      <a:ext uri="{FF2B5EF4-FFF2-40B4-BE49-F238E27FC236}">
                        <a16:creationId xmlns:a16="http://schemas.microsoft.com/office/drawing/2014/main" id="{D881B08E-ECB9-422C-BDC1-10CEDD36023A}"/>
                      </a:ext>
                    </a:extLst>
                  </p:cNvPr>
                  <p:cNvGrpSpPr/>
                  <p:nvPr/>
                </p:nvGrpSpPr>
                <p:grpSpPr>
                  <a:xfrm>
                    <a:off x="4750531" y="1591051"/>
                    <a:ext cx="687274" cy="1249340"/>
                    <a:chOff x="4750531" y="1591051"/>
                    <a:chExt cx="687274" cy="1249340"/>
                  </a:xfrm>
                </p:grpSpPr>
                <p:cxnSp>
                  <p:nvCxnSpPr>
                    <p:cNvPr id="30" name="Прямая соединительная линия 29">
                      <a:extLst>
                        <a:ext uri="{FF2B5EF4-FFF2-40B4-BE49-F238E27FC236}">
                          <a16:creationId xmlns:a16="http://schemas.microsoft.com/office/drawing/2014/main" id="{B74F9FEF-23EA-4F07-9CB0-C71E82AE80BD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4865965" y="2165302"/>
                      <a:ext cx="328947" cy="539267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" name="Прямая соединительная линия 30">
                      <a:extLst>
                        <a:ext uri="{FF2B5EF4-FFF2-40B4-BE49-F238E27FC236}">
                          <a16:creationId xmlns:a16="http://schemas.microsoft.com/office/drawing/2014/main" id="{DE41AC3C-234E-419D-B268-86FF517E1114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4894673" y="1749124"/>
                      <a:ext cx="370083" cy="426138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32" name="Овал 31">
                      <a:extLst>
                        <a:ext uri="{FF2B5EF4-FFF2-40B4-BE49-F238E27FC236}">
                          <a16:creationId xmlns:a16="http://schemas.microsoft.com/office/drawing/2014/main" id="{D32B5692-69E3-4EEB-BEFC-3DEB7A38D6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8621" y="1591051"/>
                      <a:ext cx="329184" cy="310896"/>
                    </a:xfrm>
                    <a:prstGeom prst="ellipse">
                      <a:avLst/>
                    </a:prstGeom>
                    <a:solidFill>
                      <a:srgbClr val="9665E5"/>
                    </a:solidFill>
                    <a:ln>
                      <a:solidFill>
                        <a:srgbClr val="9665E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N</a:t>
                      </a:r>
                      <a:endParaRPr lang="ru-RU" dirty="0"/>
                    </a:p>
                  </p:txBody>
                </p:sp>
                <p:sp>
                  <p:nvSpPr>
                    <p:cNvPr id="33" name="Овал 32">
                      <a:extLst>
                        <a:ext uri="{FF2B5EF4-FFF2-40B4-BE49-F238E27FC236}">
                          <a16:creationId xmlns:a16="http://schemas.microsoft.com/office/drawing/2014/main" id="{5CE30574-EEB4-417B-937F-A59653B4A4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50531" y="2007719"/>
                      <a:ext cx="329184" cy="310896"/>
                    </a:xfrm>
                    <a:prstGeom prst="ellipse">
                      <a:avLst/>
                    </a:prstGeom>
                    <a:solidFill>
                      <a:srgbClr val="80F066"/>
                    </a:solidFill>
                    <a:ln>
                      <a:solidFill>
                        <a:srgbClr val="80F06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V</a:t>
                      </a:r>
                      <a:endParaRPr lang="ru-RU" dirty="0"/>
                    </a:p>
                  </p:txBody>
                </p:sp>
                <p:sp>
                  <p:nvSpPr>
                    <p:cNvPr id="34" name="Овал 33">
                      <a:extLst>
                        <a:ext uri="{FF2B5EF4-FFF2-40B4-BE49-F238E27FC236}">
                          <a16:creationId xmlns:a16="http://schemas.microsoft.com/office/drawing/2014/main" id="{03A45460-E1D9-4DD5-822F-A198A5D090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90324" y="2529495"/>
                      <a:ext cx="329184" cy="310896"/>
                    </a:xfrm>
                    <a:prstGeom prst="ellipse">
                      <a:avLst/>
                    </a:prstGeom>
                    <a:solidFill>
                      <a:srgbClr val="ED09D7"/>
                    </a:solidFill>
                    <a:ln>
                      <a:solidFill>
                        <a:srgbClr val="ED09D7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A</a:t>
                      </a:r>
                      <a:endParaRPr lang="ru-RU" dirty="0"/>
                    </a:p>
                  </p:txBody>
                </p:sp>
              </p:grpSp>
              <p:cxnSp>
                <p:nvCxnSpPr>
                  <p:cNvPr id="49" name="Прямая соединительная линия 48">
                    <a:extLst>
                      <a:ext uri="{FF2B5EF4-FFF2-40B4-BE49-F238E27FC236}">
                        <a16:creationId xmlns:a16="http://schemas.microsoft.com/office/drawing/2014/main" id="{CAA31689-E718-4852-8B65-650E029284C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5902112" y="2617319"/>
                    <a:ext cx="198120" cy="542544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0" name="Овал 49">
                    <a:extLst>
                      <a:ext uri="{FF2B5EF4-FFF2-40B4-BE49-F238E27FC236}">
                        <a16:creationId xmlns:a16="http://schemas.microsoft.com/office/drawing/2014/main" id="{2B2C352E-EE35-4F98-A5EA-721BA32684A1}"/>
                      </a:ext>
                    </a:extLst>
                  </p:cNvPr>
                  <p:cNvSpPr/>
                  <p:nvPr/>
                </p:nvSpPr>
                <p:spPr>
                  <a:xfrm>
                    <a:off x="5737520" y="3004415"/>
                    <a:ext cx="329184" cy="310896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C</a:t>
                    </a:r>
                    <a:endParaRPr lang="ru-RU" dirty="0"/>
                  </a:p>
                </p:txBody>
              </p:sp>
              <p:cxnSp>
                <p:nvCxnSpPr>
                  <p:cNvPr id="51" name="Прямая соединительная линия 50">
                    <a:extLst>
                      <a:ext uri="{FF2B5EF4-FFF2-40B4-BE49-F238E27FC236}">
                        <a16:creationId xmlns:a16="http://schemas.microsoft.com/office/drawing/2014/main" id="{FEA6C894-7F97-4FC1-91C3-810E5F53CB1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775619" y="2144879"/>
                    <a:ext cx="320040" cy="472440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Овал 51">
                    <a:extLst>
                      <a:ext uri="{FF2B5EF4-FFF2-40B4-BE49-F238E27FC236}">
                        <a16:creationId xmlns:a16="http://schemas.microsoft.com/office/drawing/2014/main" id="{4B8B1556-E624-4F0E-8D4C-A5CF7F0A49F3}"/>
                      </a:ext>
                    </a:extLst>
                  </p:cNvPr>
                  <p:cNvSpPr/>
                  <p:nvPr/>
                </p:nvSpPr>
                <p:spPr>
                  <a:xfrm>
                    <a:off x="5931068" y="2461871"/>
                    <a:ext cx="329184" cy="310896"/>
                  </a:xfrm>
                  <a:prstGeom prst="ellipse">
                    <a:avLst/>
                  </a:prstGeom>
                  <a:solidFill>
                    <a:srgbClr val="E66C6C"/>
                  </a:solidFill>
                  <a:ln>
                    <a:solidFill>
                      <a:srgbClr val="E66C6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G</a:t>
                    </a:r>
                    <a:endParaRPr lang="ru-RU" dirty="0"/>
                  </a:p>
                </p:txBody>
              </p:sp>
              <p:sp>
                <p:nvSpPr>
                  <p:cNvPr id="53" name="Овал 52">
                    <a:extLst>
                      <a:ext uri="{FF2B5EF4-FFF2-40B4-BE49-F238E27FC236}">
                        <a16:creationId xmlns:a16="http://schemas.microsoft.com/office/drawing/2014/main" id="{CCF31998-85F8-4E21-A1AD-EFE6717D0CE3}"/>
                      </a:ext>
                    </a:extLst>
                  </p:cNvPr>
                  <p:cNvSpPr/>
                  <p:nvPr/>
                </p:nvSpPr>
                <p:spPr>
                  <a:xfrm>
                    <a:off x="5611028" y="2007719"/>
                    <a:ext cx="329184" cy="310896"/>
                  </a:xfrm>
                  <a:prstGeom prst="ellipse">
                    <a:avLst/>
                  </a:prstGeom>
                  <a:solidFill>
                    <a:srgbClr val="5CBDD0"/>
                  </a:solidFill>
                  <a:ln>
                    <a:solidFill>
                      <a:srgbClr val="5CBDD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S</a:t>
                    </a:r>
                    <a:endParaRPr lang="ru-RU" dirty="0"/>
                  </a:p>
                </p:txBody>
              </p:sp>
            </p:grpSp>
          </p:grpSp>
          <p:grpSp>
            <p:nvGrpSpPr>
              <p:cNvPr id="6" name="Группа 5">
                <a:extLst>
                  <a:ext uri="{FF2B5EF4-FFF2-40B4-BE49-F238E27FC236}">
                    <a16:creationId xmlns:a16="http://schemas.microsoft.com/office/drawing/2014/main" id="{7100FF31-17C3-4E06-8E24-9AED72EBA0AE}"/>
                  </a:ext>
                </a:extLst>
              </p:cNvPr>
              <p:cNvGrpSpPr/>
              <p:nvPr/>
            </p:nvGrpSpPr>
            <p:grpSpPr>
              <a:xfrm>
                <a:off x="2757633" y="1034276"/>
                <a:ext cx="1436984" cy="3108762"/>
                <a:chOff x="2346090" y="1091062"/>
                <a:chExt cx="1436984" cy="3108762"/>
              </a:xfrm>
            </p:grpSpPr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DF6A7850-483F-4F05-8D01-7B4BFF1725AC}"/>
                    </a:ext>
                  </a:extLst>
                </p:cNvPr>
                <p:cNvSpPr txBox="1"/>
                <p:nvPr/>
              </p:nvSpPr>
              <p:spPr>
                <a:xfrm>
                  <a:off x="2346090" y="3886993"/>
                  <a:ext cx="1436984" cy="3128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Protein</a:t>
                  </a:r>
                  <a:endParaRPr lang="ru-RU" dirty="0"/>
                </a:p>
              </p:txBody>
            </p:sp>
            <p:grpSp>
              <p:nvGrpSpPr>
                <p:cNvPr id="8" name="Группа 7">
                  <a:extLst>
                    <a:ext uri="{FF2B5EF4-FFF2-40B4-BE49-F238E27FC236}">
                      <a16:creationId xmlns:a16="http://schemas.microsoft.com/office/drawing/2014/main" id="{08994679-899B-48AD-B36B-1AC0A05E2D8C}"/>
                    </a:ext>
                  </a:extLst>
                </p:cNvPr>
                <p:cNvGrpSpPr/>
                <p:nvPr/>
              </p:nvGrpSpPr>
              <p:grpSpPr>
                <a:xfrm>
                  <a:off x="2434244" y="1091062"/>
                  <a:ext cx="1249846" cy="2618062"/>
                  <a:chOff x="2601120" y="1111483"/>
                  <a:chExt cx="1249846" cy="2618062"/>
                </a:xfrm>
              </p:grpSpPr>
              <p:cxnSp>
                <p:nvCxnSpPr>
                  <p:cNvPr id="9" name="Прямая соединительная линия 8">
                    <a:extLst>
                      <a:ext uri="{FF2B5EF4-FFF2-40B4-BE49-F238E27FC236}">
                        <a16:creationId xmlns:a16="http://schemas.microsoft.com/office/drawing/2014/main" id="{754C238D-3D3B-4FE3-8BD8-86ADC9631485}"/>
                      </a:ext>
                    </a:extLst>
                  </p:cNvPr>
                  <p:cNvCxnSpPr/>
                  <p:nvPr/>
                </p:nvCxnSpPr>
                <p:spPr>
                  <a:xfrm>
                    <a:off x="2965216" y="2166082"/>
                    <a:ext cx="429510" cy="472558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0" name="Группа 9">
                    <a:extLst>
                      <a:ext uri="{FF2B5EF4-FFF2-40B4-BE49-F238E27FC236}">
                        <a16:creationId xmlns:a16="http://schemas.microsoft.com/office/drawing/2014/main" id="{429C97D5-F78B-4074-A48A-E21437E62742}"/>
                      </a:ext>
                    </a:extLst>
                  </p:cNvPr>
                  <p:cNvGrpSpPr/>
                  <p:nvPr/>
                </p:nvGrpSpPr>
                <p:grpSpPr>
                  <a:xfrm>
                    <a:off x="3201742" y="2421953"/>
                    <a:ext cx="649224" cy="1307592"/>
                    <a:chOff x="5271516" y="2041949"/>
                    <a:chExt cx="649224" cy="1307592"/>
                  </a:xfrm>
                </p:grpSpPr>
                <p:cxnSp>
                  <p:nvCxnSpPr>
                    <p:cNvPr id="17" name="Прямая соединительная линия 16">
                      <a:extLst>
                        <a:ext uri="{FF2B5EF4-FFF2-40B4-BE49-F238E27FC236}">
                          <a16:creationId xmlns:a16="http://schemas.microsoft.com/office/drawing/2014/main" id="{AB3922BC-5DF2-447B-8D69-90B79DC2CF6D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5562600" y="2651549"/>
                      <a:ext cx="198120" cy="542544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" name="Овал 17">
                      <a:extLst>
                        <a:ext uri="{FF2B5EF4-FFF2-40B4-BE49-F238E27FC236}">
                          <a16:creationId xmlns:a16="http://schemas.microsoft.com/office/drawing/2014/main" id="{320BA394-7B15-4CA9-BDA8-6D10E81BDA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98008" y="3038645"/>
                      <a:ext cx="329184" cy="310896"/>
                    </a:xfrm>
                    <a:prstGeom prst="ellipse">
                      <a:avLst/>
                    </a:prstGeom>
                    <a:solidFill>
                      <a:schemeClr val="accent1"/>
                    </a:solidFill>
                    <a:ln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C</a:t>
                      </a:r>
                      <a:endParaRPr lang="ru-RU" dirty="0"/>
                    </a:p>
                  </p:txBody>
                </p:sp>
                <p:cxnSp>
                  <p:nvCxnSpPr>
                    <p:cNvPr id="19" name="Прямая соединительная линия 18">
                      <a:extLst>
                        <a:ext uri="{FF2B5EF4-FFF2-40B4-BE49-F238E27FC236}">
                          <a16:creationId xmlns:a16="http://schemas.microsoft.com/office/drawing/2014/main" id="{226EDF10-00BF-4D10-92AB-CF5E0363659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5436108" y="2179109"/>
                      <a:ext cx="320040" cy="472440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" name="Овал 19">
                      <a:extLst>
                        <a:ext uri="{FF2B5EF4-FFF2-40B4-BE49-F238E27FC236}">
                          <a16:creationId xmlns:a16="http://schemas.microsoft.com/office/drawing/2014/main" id="{E142993A-D361-464B-B304-668464B220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91556" y="2496101"/>
                      <a:ext cx="329184" cy="310896"/>
                    </a:xfrm>
                    <a:prstGeom prst="ellipse">
                      <a:avLst/>
                    </a:prstGeom>
                    <a:solidFill>
                      <a:srgbClr val="E66C6C"/>
                    </a:solidFill>
                    <a:ln>
                      <a:solidFill>
                        <a:srgbClr val="E66C6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G</a:t>
                      </a:r>
                      <a:endParaRPr lang="ru-RU" dirty="0"/>
                    </a:p>
                  </p:txBody>
                </p:sp>
                <p:sp>
                  <p:nvSpPr>
                    <p:cNvPr id="21" name="Овал 20">
                      <a:extLst>
                        <a:ext uri="{FF2B5EF4-FFF2-40B4-BE49-F238E27FC236}">
                          <a16:creationId xmlns:a16="http://schemas.microsoft.com/office/drawing/2014/main" id="{EBA25588-A2C1-44E2-8868-C06AD60F2E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71516" y="2041949"/>
                      <a:ext cx="329184" cy="310896"/>
                    </a:xfrm>
                    <a:prstGeom prst="ellipse">
                      <a:avLst/>
                    </a:prstGeom>
                    <a:solidFill>
                      <a:srgbClr val="5CBDD0"/>
                    </a:solidFill>
                    <a:ln>
                      <a:solidFill>
                        <a:srgbClr val="5CBDD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S</a:t>
                      </a:r>
                      <a:endParaRPr lang="ru-RU" dirty="0"/>
                    </a:p>
                  </p:txBody>
                </p:sp>
              </p:grpSp>
              <p:grpSp>
                <p:nvGrpSpPr>
                  <p:cNvPr id="11" name="Группа 10">
                    <a:extLst>
                      <a:ext uri="{FF2B5EF4-FFF2-40B4-BE49-F238E27FC236}">
                        <a16:creationId xmlns:a16="http://schemas.microsoft.com/office/drawing/2014/main" id="{0D1B8D54-3C22-4E26-84FB-61D5C4D4016C}"/>
                      </a:ext>
                    </a:extLst>
                  </p:cNvPr>
                  <p:cNvGrpSpPr/>
                  <p:nvPr/>
                </p:nvGrpSpPr>
                <p:grpSpPr>
                  <a:xfrm>
                    <a:off x="2601120" y="1111483"/>
                    <a:ext cx="687274" cy="1249340"/>
                    <a:chOff x="4750531" y="1591051"/>
                    <a:chExt cx="687274" cy="1249340"/>
                  </a:xfrm>
                </p:grpSpPr>
                <p:cxnSp>
                  <p:nvCxnSpPr>
                    <p:cNvPr id="12" name="Прямая соединительная линия 11">
                      <a:extLst>
                        <a:ext uri="{FF2B5EF4-FFF2-40B4-BE49-F238E27FC236}">
                          <a16:creationId xmlns:a16="http://schemas.microsoft.com/office/drawing/2014/main" id="{504E33C8-5B89-405D-8FD9-2633DDC9DBA1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4865965" y="2165302"/>
                      <a:ext cx="328947" cy="539267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" name="Прямая соединительная линия 12">
                      <a:extLst>
                        <a:ext uri="{FF2B5EF4-FFF2-40B4-BE49-F238E27FC236}">
                          <a16:creationId xmlns:a16="http://schemas.microsoft.com/office/drawing/2014/main" id="{07651C7B-CFA4-4F24-BF30-287B0F03A947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4894673" y="1749124"/>
                      <a:ext cx="370083" cy="426138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" name="Овал 13">
                      <a:extLst>
                        <a:ext uri="{FF2B5EF4-FFF2-40B4-BE49-F238E27FC236}">
                          <a16:creationId xmlns:a16="http://schemas.microsoft.com/office/drawing/2014/main" id="{2AD3DDFA-FA25-4D54-976F-FD0C789DA6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8621" y="1591051"/>
                      <a:ext cx="329184" cy="310896"/>
                    </a:xfrm>
                    <a:prstGeom prst="ellipse">
                      <a:avLst/>
                    </a:prstGeom>
                    <a:solidFill>
                      <a:srgbClr val="9665E5"/>
                    </a:solidFill>
                    <a:ln>
                      <a:solidFill>
                        <a:srgbClr val="9665E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N</a:t>
                      </a:r>
                      <a:endParaRPr lang="ru-RU" dirty="0"/>
                    </a:p>
                  </p:txBody>
                </p:sp>
                <p:sp>
                  <p:nvSpPr>
                    <p:cNvPr id="15" name="Овал 14">
                      <a:extLst>
                        <a:ext uri="{FF2B5EF4-FFF2-40B4-BE49-F238E27FC236}">
                          <a16:creationId xmlns:a16="http://schemas.microsoft.com/office/drawing/2014/main" id="{5D1A8752-78E8-4491-99C9-7B9E9772A6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50531" y="2007719"/>
                      <a:ext cx="329184" cy="310896"/>
                    </a:xfrm>
                    <a:prstGeom prst="ellipse">
                      <a:avLst/>
                    </a:prstGeom>
                    <a:solidFill>
                      <a:srgbClr val="80F066"/>
                    </a:solidFill>
                    <a:ln>
                      <a:solidFill>
                        <a:srgbClr val="80F06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V</a:t>
                      </a:r>
                      <a:endParaRPr lang="ru-RU" dirty="0"/>
                    </a:p>
                  </p:txBody>
                </p:sp>
                <p:sp>
                  <p:nvSpPr>
                    <p:cNvPr id="16" name="Овал 15">
                      <a:extLst>
                        <a:ext uri="{FF2B5EF4-FFF2-40B4-BE49-F238E27FC236}">
                          <a16:creationId xmlns:a16="http://schemas.microsoft.com/office/drawing/2014/main" id="{46D0CC92-EA7C-42A9-8530-D7095B02C9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90324" y="2529495"/>
                      <a:ext cx="329184" cy="310896"/>
                    </a:xfrm>
                    <a:prstGeom prst="ellipse">
                      <a:avLst/>
                    </a:prstGeom>
                    <a:solidFill>
                      <a:srgbClr val="ED09D7"/>
                    </a:solidFill>
                    <a:ln>
                      <a:solidFill>
                        <a:srgbClr val="ED09D7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A</a:t>
                      </a:r>
                      <a:endParaRPr lang="ru-RU" dirty="0"/>
                    </a:p>
                  </p:txBody>
                </p:sp>
              </p:grpSp>
            </p:grpSp>
          </p:grpSp>
        </p:grpSp>
        <p:grpSp>
          <p:nvGrpSpPr>
            <p:cNvPr id="54" name="Группа 53">
              <a:extLst>
                <a:ext uri="{FF2B5EF4-FFF2-40B4-BE49-F238E27FC236}">
                  <a16:creationId xmlns:a16="http://schemas.microsoft.com/office/drawing/2014/main" id="{C05AEDD6-E892-4449-8B89-DC99F9FA884C}"/>
                </a:ext>
              </a:extLst>
            </p:cNvPr>
            <p:cNvGrpSpPr/>
            <p:nvPr/>
          </p:nvGrpSpPr>
          <p:grpSpPr>
            <a:xfrm>
              <a:off x="5655899" y="2183924"/>
              <a:ext cx="2069069" cy="2431030"/>
              <a:chOff x="5655899" y="2183924"/>
              <a:chExt cx="2069069" cy="2431030"/>
            </a:xfrm>
          </p:grpSpPr>
          <p:sp>
            <p:nvSpPr>
              <p:cNvPr id="55" name="Овал 54">
                <a:extLst>
                  <a:ext uri="{FF2B5EF4-FFF2-40B4-BE49-F238E27FC236}">
                    <a16:creationId xmlns:a16="http://schemas.microsoft.com/office/drawing/2014/main" id="{C0DF0811-E37E-4C4D-B9E1-8DA2DAAE6110}"/>
                  </a:ext>
                </a:extLst>
              </p:cNvPr>
              <p:cNvSpPr/>
              <p:nvPr/>
            </p:nvSpPr>
            <p:spPr>
              <a:xfrm>
                <a:off x="7001841" y="2183924"/>
                <a:ext cx="388638" cy="367047"/>
              </a:xfrm>
              <a:prstGeom prst="ellipse">
                <a:avLst/>
              </a:prstGeom>
              <a:solidFill>
                <a:srgbClr val="ED09D7"/>
              </a:solidFill>
              <a:ln>
                <a:solidFill>
                  <a:srgbClr val="ED09D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</a:t>
                </a:r>
                <a:endParaRPr lang="ru-RU" dirty="0"/>
              </a:p>
            </p:txBody>
          </p:sp>
          <p:sp>
            <p:nvSpPr>
              <p:cNvPr id="56" name="Овал 55">
                <a:extLst>
                  <a:ext uri="{FF2B5EF4-FFF2-40B4-BE49-F238E27FC236}">
                    <a16:creationId xmlns:a16="http://schemas.microsoft.com/office/drawing/2014/main" id="{DB745825-9385-453E-A9E7-E4F5B207E017}"/>
                  </a:ext>
                </a:extLst>
              </p:cNvPr>
              <p:cNvSpPr/>
              <p:nvPr/>
            </p:nvSpPr>
            <p:spPr>
              <a:xfrm>
                <a:off x="6044537" y="3707193"/>
                <a:ext cx="388638" cy="367047"/>
              </a:xfrm>
              <a:prstGeom prst="ellipse">
                <a:avLst/>
              </a:prstGeom>
              <a:solidFill>
                <a:srgbClr val="5CBDD0"/>
              </a:solidFill>
              <a:ln>
                <a:solidFill>
                  <a:srgbClr val="5CB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S</a:t>
                </a:r>
                <a:endParaRPr lang="ru-RU" dirty="0"/>
              </a:p>
            </p:txBody>
          </p:sp>
          <p:sp>
            <p:nvSpPr>
              <p:cNvPr id="57" name="Овал 56">
                <a:extLst>
                  <a:ext uri="{FF2B5EF4-FFF2-40B4-BE49-F238E27FC236}">
                    <a16:creationId xmlns:a16="http://schemas.microsoft.com/office/drawing/2014/main" id="{7E051F41-BE8A-415A-BC95-3D41ECB9A313}"/>
                  </a:ext>
                </a:extLst>
              </p:cNvPr>
              <p:cNvSpPr/>
              <p:nvPr/>
            </p:nvSpPr>
            <p:spPr>
              <a:xfrm>
                <a:off x="6433175" y="2648131"/>
                <a:ext cx="388638" cy="367047"/>
              </a:xfrm>
              <a:prstGeom prst="ellipse">
                <a:avLst/>
              </a:prstGeom>
              <a:solidFill>
                <a:srgbClr val="80F066"/>
              </a:solidFill>
              <a:ln>
                <a:solidFill>
                  <a:srgbClr val="80F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V</a:t>
                </a:r>
                <a:endParaRPr lang="ru-RU" dirty="0"/>
              </a:p>
            </p:txBody>
          </p:sp>
          <p:sp>
            <p:nvSpPr>
              <p:cNvPr id="58" name="Овал 57">
                <a:extLst>
                  <a:ext uri="{FF2B5EF4-FFF2-40B4-BE49-F238E27FC236}">
                    <a16:creationId xmlns:a16="http://schemas.microsoft.com/office/drawing/2014/main" id="{8937783D-D1F4-4051-AF04-E63689D8DEF6}"/>
                  </a:ext>
                </a:extLst>
              </p:cNvPr>
              <p:cNvSpPr/>
              <p:nvPr/>
            </p:nvSpPr>
            <p:spPr>
              <a:xfrm>
                <a:off x="5655899" y="2367448"/>
                <a:ext cx="388638" cy="367047"/>
              </a:xfrm>
              <a:prstGeom prst="ellipse">
                <a:avLst/>
              </a:prstGeom>
              <a:solidFill>
                <a:srgbClr val="9665E5"/>
              </a:solidFill>
              <a:ln>
                <a:solidFill>
                  <a:srgbClr val="9665E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N</a:t>
                </a:r>
                <a:endParaRPr lang="ru-RU" dirty="0"/>
              </a:p>
            </p:txBody>
          </p:sp>
          <p:sp>
            <p:nvSpPr>
              <p:cNvPr id="59" name="Овал 58">
                <a:extLst>
                  <a:ext uri="{FF2B5EF4-FFF2-40B4-BE49-F238E27FC236}">
                    <a16:creationId xmlns:a16="http://schemas.microsoft.com/office/drawing/2014/main" id="{C9D4A45D-E41E-4EA9-AF86-7979F025E9B6}"/>
                  </a:ext>
                </a:extLst>
              </p:cNvPr>
              <p:cNvSpPr/>
              <p:nvPr/>
            </p:nvSpPr>
            <p:spPr>
              <a:xfrm>
                <a:off x="6882748" y="4247907"/>
                <a:ext cx="388638" cy="367047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C</a:t>
                </a:r>
                <a:endParaRPr lang="ru-RU" dirty="0"/>
              </a:p>
            </p:txBody>
          </p:sp>
          <p:sp>
            <p:nvSpPr>
              <p:cNvPr id="60" name="Овал 59">
                <a:extLst>
                  <a:ext uri="{FF2B5EF4-FFF2-40B4-BE49-F238E27FC236}">
                    <a16:creationId xmlns:a16="http://schemas.microsoft.com/office/drawing/2014/main" id="{9B76126A-36D2-41EB-8CE7-95C787EB538F}"/>
                  </a:ext>
                </a:extLst>
              </p:cNvPr>
              <p:cNvSpPr/>
              <p:nvPr/>
            </p:nvSpPr>
            <p:spPr>
              <a:xfrm>
                <a:off x="7336330" y="3228508"/>
                <a:ext cx="388638" cy="367047"/>
              </a:xfrm>
              <a:prstGeom prst="ellipse">
                <a:avLst/>
              </a:prstGeom>
              <a:solidFill>
                <a:srgbClr val="E66C6C"/>
              </a:solidFill>
              <a:ln>
                <a:solidFill>
                  <a:srgbClr val="E6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G</a:t>
                </a:r>
                <a:endParaRPr lang="ru-RU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985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950CE167-29D5-4CE5-A0EA-F584C9D506E0}"/>
              </a:ext>
            </a:extLst>
          </p:cNvPr>
          <p:cNvGrpSpPr/>
          <p:nvPr/>
        </p:nvGrpSpPr>
        <p:grpSpPr>
          <a:xfrm>
            <a:off x="104931" y="2135915"/>
            <a:ext cx="1889294" cy="1350618"/>
            <a:chOff x="109448" y="2171502"/>
            <a:chExt cx="1889294" cy="1350618"/>
          </a:xfrm>
        </p:grpSpPr>
        <p:cxnSp>
          <p:nvCxnSpPr>
            <p:cNvPr id="5" name="Прямая со стрелкой 4">
              <a:extLst>
                <a:ext uri="{FF2B5EF4-FFF2-40B4-BE49-F238E27FC236}">
                  <a16:creationId xmlns:a16="http://schemas.microsoft.com/office/drawing/2014/main" id="{A543E74B-4982-44C3-9AA4-2960F085D6F9}"/>
                </a:ext>
              </a:extLst>
            </p:cNvPr>
            <p:cNvCxnSpPr>
              <a:cxnSpLocks/>
            </p:cNvCxnSpPr>
            <p:nvPr/>
          </p:nvCxnSpPr>
          <p:spPr>
            <a:xfrm>
              <a:off x="709200" y="2171502"/>
              <a:ext cx="0" cy="135061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61F5A543-9DFE-48C2-B0BD-ADAEB001FAAF}"/>
                </a:ext>
              </a:extLst>
            </p:cNvPr>
            <p:cNvSpPr/>
            <p:nvPr/>
          </p:nvSpPr>
          <p:spPr>
            <a:xfrm>
              <a:off x="109448" y="2575224"/>
              <a:ext cx="1889294" cy="392662"/>
            </a:xfrm>
            <a:prstGeom prst="rect">
              <a:avLst/>
            </a:prstGeom>
            <a:solidFill>
              <a:srgbClr val="FF533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Transcription</a:t>
              </a:r>
              <a:endParaRPr lang="ru-RU" sz="2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6DE5153A-A5A5-44F0-A108-85F0038B4EBA}"/>
              </a:ext>
            </a:extLst>
          </p:cNvPr>
          <p:cNvGrpSpPr/>
          <p:nvPr/>
        </p:nvGrpSpPr>
        <p:grpSpPr>
          <a:xfrm>
            <a:off x="202864" y="3231624"/>
            <a:ext cx="8540370" cy="639885"/>
            <a:chOff x="559727" y="3598337"/>
            <a:chExt cx="9068066" cy="63988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16CC03A-2116-4B19-8BCB-3EB0E0D53AED}"/>
                </a:ext>
              </a:extLst>
            </p:cNvPr>
            <p:cNvSpPr txBox="1"/>
            <p:nvPr/>
          </p:nvSpPr>
          <p:spPr>
            <a:xfrm>
              <a:off x="559727" y="3838112"/>
              <a:ext cx="1056078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mRNA</a:t>
              </a:r>
              <a:endParaRPr lang="ru-RU" sz="2000" dirty="0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C65C9338-4FC5-4552-AABE-EF2289BE6E4F}"/>
                </a:ext>
              </a:extLst>
            </p:cNvPr>
            <p:cNvSpPr/>
            <p:nvPr/>
          </p:nvSpPr>
          <p:spPr>
            <a:xfrm>
              <a:off x="2461768" y="3598337"/>
              <a:ext cx="7166025" cy="588240"/>
            </a:xfrm>
            <a:prstGeom prst="rect">
              <a:avLst/>
            </a:prstGeom>
            <a:solidFill>
              <a:srgbClr val="FF5330"/>
            </a:solidFill>
            <a:ln>
              <a:solidFill>
                <a:srgbClr val="ED7D3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U   G   </a:t>
              </a:r>
              <a:r>
                <a:rPr lang="en-GB" sz="3200" dirty="0" err="1"/>
                <a:t>G</a:t>
              </a:r>
              <a:r>
                <a:rPr lang="en-GB" sz="3200" dirty="0"/>
                <a:t>   U   </a:t>
              </a:r>
              <a:r>
                <a:rPr lang="en-GB" sz="3200" dirty="0" err="1"/>
                <a:t>U</a:t>
              </a:r>
              <a:r>
                <a:rPr lang="en-GB" sz="3200" dirty="0"/>
                <a:t>   U   G   </a:t>
              </a:r>
              <a:r>
                <a:rPr lang="en-GB" sz="3200" dirty="0" err="1"/>
                <a:t>G</a:t>
              </a:r>
              <a:r>
                <a:rPr lang="en-GB" sz="3200" dirty="0"/>
                <a:t>   C   U   C   A</a:t>
              </a:r>
              <a:endParaRPr lang="ru-RU" sz="3200" dirty="0"/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8C260FD-B3D1-4230-9724-F730E149506E}"/>
              </a:ext>
            </a:extLst>
          </p:cNvPr>
          <p:cNvGrpSpPr/>
          <p:nvPr/>
        </p:nvGrpSpPr>
        <p:grpSpPr>
          <a:xfrm>
            <a:off x="104931" y="3919279"/>
            <a:ext cx="1889289" cy="1353312"/>
            <a:chOff x="470518" y="4265683"/>
            <a:chExt cx="1889289" cy="1353312"/>
          </a:xfrm>
        </p:grpSpPr>
        <p:cxnSp>
          <p:nvCxnSpPr>
            <p:cNvPr id="11" name="Прямая со стрелкой 10">
              <a:extLst>
                <a:ext uri="{FF2B5EF4-FFF2-40B4-BE49-F238E27FC236}">
                  <a16:creationId xmlns:a16="http://schemas.microsoft.com/office/drawing/2014/main" id="{E80146D4-2384-4BF2-89C4-30DC7FCB004B}"/>
                </a:ext>
              </a:extLst>
            </p:cNvPr>
            <p:cNvCxnSpPr/>
            <p:nvPr/>
          </p:nvCxnSpPr>
          <p:spPr>
            <a:xfrm flipH="1">
              <a:off x="1065759" y="4265683"/>
              <a:ext cx="3" cy="1353312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F4AC001E-3AD7-4A09-83AD-F4A8D1DA36A6}"/>
                </a:ext>
              </a:extLst>
            </p:cNvPr>
            <p:cNvSpPr/>
            <p:nvPr/>
          </p:nvSpPr>
          <p:spPr>
            <a:xfrm>
              <a:off x="470518" y="4685268"/>
              <a:ext cx="1889289" cy="393192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Translation</a:t>
              </a:r>
              <a:endParaRPr lang="ru-RU" sz="2000" dirty="0">
                <a:solidFill>
                  <a:schemeClr val="tx1"/>
                </a:solidFill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371B1A21-570B-4E73-BCF6-BAAD794946A7}"/>
              </a:ext>
            </a:extLst>
          </p:cNvPr>
          <p:cNvSpPr txBox="1"/>
          <p:nvPr/>
        </p:nvSpPr>
        <p:spPr>
          <a:xfrm>
            <a:off x="3394459" y="6067329"/>
            <a:ext cx="3106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∆M = m(Tyr) – m(</a:t>
            </a:r>
            <a:r>
              <a:rPr lang="en-GB" sz="2000" dirty="0" err="1"/>
              <a:t>Phe</a:t>
            </a:r>
            <a:r>
              <a:rPr lang="en-GB" sz="2000" dirty="0"/>
              <a:t>)</a:t>
            </a:r>
            <a:endParaRPr lang="ru-RU" sz="2000" dirty="0"/>
          </a:p>
        </p:txBody>
      </p:sp>
      <p:grpSp>
        <p:nvGrpSpPr>
          <p:cNvPr id="45" name="Группа 44">
            <a:extLst>
              <a:ext uri="{FF2B5EF4-FFF2-40B4-BE49-F238E27FC236}">
                <a16:creationId xmlns:a16="http://schemas.microsoft.com/office/drawing/2014/main" id="{2614F0E7-E2C9-408E-8FBB-58B6B70809E3}"/>
              </a:ext>
            </a:extLst>
          </p:cNvPr>
          <p:cNvGrpSpPr/>
          <p:nvPr/>
        </p:nvGrpSpPr>
        <p:grpSpPr>
          <a:xfrm>
            <a:off x="-64642" y="1618520"/>
            <a:ext cx="8807139" cy="1178675"/>
            <a:chOff x="292221" y="1883634"/>
            <a:chExt cx="8807139" cy="1178675"/>
          </a:xfrm>
        </p:grpSpPr>
        <p:grpSp>
          <p:nvGrpSpPr>
            <p:cNvPr id="46" name="Группа 45">
              <a:extLst>
                <a:ext uri="{FF2B5EF4-FFF2-40B4-BE49-F238E27FC236}">
                  <a16:creationId xmlns:a16="http://schemas.microsoft.com/office/drawing/2014/main" id="{3F838F98-8E99-4543-8F14-69CA23312254}"/>
                </a:ext>
              </a:extLst>
            </p:cNvPr>
            <p:cNvGrpSpPr/>
            <p:nvPr/>
          </p:nvGrpSpPr>
          <p:grpSpPr>
            <a:xfrm>
              <a:off x="292221" y="1883634"/>
              <a:ext cx="8807139" cy="621792"/>
              <a:chOff x="292221" y="1883634"/>
              <a:chExt cx="8807139" cy="621792"/>
            </a:xfrm>
          </p:grpSpPr>
          <p:sp>
            <p:nvSpPr>
              <p:cNvPr id="50" name="Прямоугольник 49">
                <a:extLst>
                  <a:ext uri="{FF2B5EF4-FFF2-40B4-BE49-F238E27FC236}">
                    <a16:creationId xmlns:a16="http://schemas.microsoft.com/office/drawing/2014/main" id="{E3DFC4DD-9CC4-4E75-A83B-8E8EB8EB4D7D}"/>
                  </a:ext>
                </a:extLst>
              </p:cNvPr>
              <p:cNvSpPr/>
              <p:nvPr/>
            </p:nvSpPr>
            <p:spPr>
              <a:xfrm>
                <a:off x="2351088" y="1883634"/>
                <a:ext cx="6748272" cy="621792"/>
              </a:xfrm>
              <a:prstGeom prst="rect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/>
                  <a:t>A   C   </a:t>
                </a:r>
                <a:r>
                  <a:rPr lang="en-GB" sz="3200" dirty="0" err="1"/>
                  <a:t>C</a:t>
                </a:r>
                <a:r>
                  <a:rPr lang="en-GB" sz="3200" dirty="0"/>
                  <a:t>   A   </a:t>
                </a:r>
                <a:r>
                  <a:rPr lang="en-GB" sz="3200" dirty="0" err="1"/>
                  <a:t>A</a:t>
                </a:r>
                <a:r>
                  <a:rPr lang="en-GB" sz="3200" dirty="0"/>
                  <a:t>   </a:t>
                </a:r>
                <a:r>
                  <a:rPr lang="en-GB" sz="3200" dirty="0" err="1"/>
                  <a:t>A</a:t>
                </a:r>
                <a:r>
                  <a:rPr lang="en-GB" sz="3200" dirty="0"/>
                  <a:t>   C   </a:t>
                </a:r>
                <a:r>
                  <a:rPr lang="en-GB" sz="3200" dirty="0" err="1"/>
                  <a:t>C</a:t>
                </a:r>
                <a:r>
                  <a:rPr lang="en-GB" sz="3200" dirty="0"/>
                  <a:t>   G   A   G   T</a:t>
                </a:r>
                <a:endParaRPr lang="ru-RU" sz="32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FB3C6EC-D7D0-48F6-BD79-48285C114D13}"/>
                  </a:ext>
                </a:extLst>
              </p:cNvPr>
              <p:cNvSpPr txBox="1"/>
              <p:nvPr/>
            </p:nvSpPr>
            <p:spPr>
              <a:xfrm>
                <a:off x="292221" y="1941990"/>
                <a:ext cx="16188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DNA strand</a:t>
                </a:r>
                <a:endParaRPr lang="ru-RU" sz="2000" dirty="0"/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id="{1C07C78E-AC75-4FAA-A7B1-F4926017243E}"/>
                </a:ext>
              </a:extLst>
            </p:cNvPr>
            <p:cNvGrpSpPr/>
            <p:nvPr/>
          </p:nvGrpSpPr>
          <p:grpSpPr>
            <a:xfrm>
              <a:off x="2741387" y="2490282"/>
              <a:ext cx="1337665" cy="572027"/>
              <a:chOff x="912272" y="-1276177"/>
              <a:chExt cx="1337665" cy="572027"/>
            </a:xfrm>
          </p:grpSpPr>
          <p:sp>
            <p:nvSpPr>
              <p:cNvPr id="48" name="Левая фигурная скобка 47">
                <a:extLst>
                  <a:ext uri="{FF2B5EF4-FFF2-40B4-BE49-F238E27FC236}">
                    <a16:creationId xmlns:a16="http://schemas.microsoft.com/office/drawing/2014/main" id="{9E7A7EDB-3358-4336-BB58-540294FD1C0F}"/>
                  </a:ext>
                </a:extLst>
              </p:cNvPr>
              <p:cNvSpPr/>
              <p:nvPr/>
            </p:nvSpPr>
            <p:spPr>
              <a:xfrm rot="16200000">
                <a:off x="1487731" y="-1851636"/>
                <a:ext cx="186747" cy="1337665"/>
              </a:xfrm>
              <a:prstGeom prst="leftBrac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86B07FBE-AA9C-4A0B-B407-CC11DFDE4869}"/>
                  </a:ext>
                </a:extLst>
              </p:cNvPr>
              <p:cNvSpPr txBox="1"/>
              <p:nvPr/>
            </p:nvSpPr>
            <p:spPr>
              <a:xfrm>
                <a:off x="1076921" y="-1104260"/>
                <a:ext cx="100836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codon</a:t>
                </a:r>
                <a:endParaRPr lang="ru-RU" sz="2000" dirty="0"/>
              </a:p>
            </p:txBody>
          </p:sp>
        </p:grpSp>
      </p:grp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id="{0B6232A4-8BE9-47D0-AC81-685AA98D0FB7}"/>
              </a:ext>
            </a:extLst>
          </p:cNvPr>
          <p:cNvGrpSpPr/>
          <p:nvPr/>
        </p:nvGrpSpPr>
        <p:grpSpPr>
          <a:xfrm>
            <a:off x="4224105" y="1580545"/>
            <a:ext cx="744342" cy="698768"/>
            <a:chOff x="4203307" y="1532706"/>
            <a:chExt cx="744342" cy="698768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4718B37-3B59-4609-94C7-CFE70D160D7A}"/>
                </a:ext>
              </a:extLst>
            </p:cNvPr>
            <p:cNvSpPr txBox="1"/>
            <p:nvPr/>
          </p:nvSpPr>
          <p:spPr>
            <a:xfrm>
              <a:off x="4378464" y="1584543"/>
              <a:ext cx="429208" cy="584775"/>
            </a:xfrm>
            <a:prstGeom prst="rect">
              <a:avLst/>
            </a:prstGeom>
            <a:solidFill>
              <a:srgbClr val="C00000"/>
            </a:solidFill>
          </p:spPr>
          <p:txBody>
            <a:bodyPr wrap="square" rtlCol="0">
              <a:spAutoFit/>
            </a:bodyPr>
            <a:lstStyle/>
            <a:p>
              <a:r>
                <a:rPr lang="en-GB" sz="3200" dirty="0">
                  <a:solidFill>
                    <a:srgbClr val="3CE016"/>
                  </a:solidFill>
                </a:rPr>
                <a:t>T</a:t>
              </a:r>
              <a:endParaRPr lang="ru-RU" sz="3200" dirty="0">
                <a:solidFill>
                  <a:srgbClr val="3CE016"/>
                </a:solidFill>
              </a:endParaRPr>
            </a:p>
          </p:txBody>
        </p:sp>
        <p:sp>
          <p:nvSpPr>
            <p:cNvPr id="103" name="Овал 102">
              <a:extLst>
                <a:ext uri="{FF2B5EF4-FFF2-40B4-BE49-F238E27FC236}">
                  <a16:creationId xmlns:a16="http://schemas.microsoft.com/office/drawing/2014/main" id="{B44E596A-E071-47F0-9099-95502406E11F}"/>
                </a:ext>
              </a:extLst>
            </p:cNvPr>
            <p:cNvSpPr/>
            <p:nvPr/>
          </p:nvSpPr>
          <p:spPr>
            <a:xfrm>
              <a:off x="4203307" y="1532706"/>
              <a:ext cx="744342" cy="698768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B6D7DFA8-621F-43FD-9A93-850C462B2F23}"/>
              </a:ext>
            </a:extLst>
          </p:cNvPr>
          <p:cNvSpPr txBox="1"/>
          <p:nvPr/>
        </p:nvSpPr>
        <p:spPr>
          <a:xfrm>
            <a:off x="4401072" y="3238411"/>
            <a:ext cx="429208" cy="584775"/>
          </a:xfrm>
          <a:prstGeom prst="rect">
            <a:avLst/>
          </a:prstGeom>
          <a:solidFill>
            <a:srgbClr val="FF5330"/>
          </a:solidFill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58EB35"/>
                </a:solidFill>
              </a:rPr>
              <a:t>A</a:t>
            </a:r>
            <a:endParaRPr lang="ru-RU" sz="3200" dirty="0">
              <a:solidFill>
                <a:srgbClr val="58EB35"/>
              </a:solidFill>
            </a:endParaRPr>
          </a:p>
        </p:txBody>
      </p:sp>
      <p:grpSp>
        <p:nvGrpSpPr>
          <p:cNvPr id="110" name="Группа 109">
            <a:extLst>
              <a:ext uri="{FF2B5EF4-FFF2-40B4-BE49-F238E27FC236}">
                <a16:creationId xmlns:a16="http://schemas.microsoft.com/office/drawing/2014/main" id="{7FE95ED8-23A1-45D0-BBD5-F8A41CC5AAC5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111" name="Овал 110">
              <a:extLst>
                <a:ext uri="{FF2B5EF4-FFF2-40B4-BE49-F238E27FC236}">
                  <a16:creationId xmlns:a16="http://schemas.microsoft.com/office/drawing/2014/main" id="{02963CCA-DC09-458C-8820-9CF068099CFC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11CDE85-802E-4CFD-8D49-ABECDCED394D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2</a:t>
              </a:r>
              <a:r>
                <a:rPr lang="ru-RU" dirty="0"/>
                <a:t>/12</a:t>
              </a:r>
            </a:p>
          </p:txBody>
        </p: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8968AA7E-6BE3-4714-B6A0-B58296F3E421}"/>
              </a:ext>
            </a:extLst>
          </p:cNvPr>
          <p:cNvGrpSpPr/>
          <p:nvPr/>
        </p:nvGrpSpPr>
        <p:grpSpPr>
          <a:xfrm>
            <a:off x="210391" y="3871509"/>
            <a:ext cx="8259770" cy="1954196"/>
            <a:chOff x="210391" y="3871509"/>
            <a:chExt cx="8259770" cy="1954196"/>
          </a:xfrm>
        </p:grpSpPr>
        <p:grpSp>
          <p:nvGrpSpPr>
            <p:cNvPr id="118" name="Группа 117">
              <a:extLst>
                <a:ext uri="{FF2B5EF4-FFF2-40B4-BE49-F238E27FC236}">
                  <a16:creationId xmlns:a16="http://schemas.microsoft.com/office/drawing/2014/main" id="{1656DCA4-A988-4BCA-8A5F-B2D5A05CE468}"/>
                </a:ext>
              </a:extLst>
            </p:cNvPr>
            <p:cNvGrpSpPr/>
            <p:nvPr/>
          </p:nvGrpSpPr>
          <p:grpSpPr>
            <a:xfrm>
              <a:off x="210391" y="4910277"/>
              <a:ext cx="8022126" cy="915428"/>
              <a:chOff x="210391" y="4910277"/>
              <a:chExt cx="8022126" cy="915428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AA58488-B4A3-4DC8-AD7B-A711F1A6CE63}"/>
                  </a:ext>
                </a:extLst>
              </p:cNvPr>
              <p:cNvSpPr txBox="1"/>
              <p:nvPr/>
            </p:nvSpPr>
            <p:spPr>
              <a:xfrm>
                <a:off x="210391" y="5142748"/>
                <a:ext cx="108574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protein</a:t>
                </a:r>
                <a:endParaRPr lang="ru-RU" sz="2000" dirty="0"/>
              </a:p>
            </p:txBody>
          </p:sp>
          <p:grpSp>
            <p:nvGrpSpPr>
              <p:cNvPr id="15" name="Группа 14">
                <a:extLst>
                  <a:ext uri="{FF2B5EF4-FFF2-40B4-BE49-F238E27FC236}">
                    <a16:creationId xmlns:a16="http://schemas.microsoft.com/office/drawing/2014/main" id="{70807216-9CC4-454C-8AE2-E824CB90CBBA}"/>
                  </a:ext>
                </a:extLst>
              </p:cNvPr>
              <p:cNvGrpSpPr/>
              <p:nvPr/>
            </p:nvGrpSpPr>
            <p:grpSpPr>
              <a:xfrm>
                <a:off x="2549173" y="4910277"/>
                <a:ext cx="5683344" cy="915428"/>
                <a:chOff x="2878032" y="5091276"/>
                <a:chExt cx="5683344" cy="915428"/>
              </a:xfrm>
            </p:grpSpPr>
            <p:cxnSp>
              <p:nvCxnSpPr>
                <p:cNvPr id="16" name="Прямая соединительная линия 15">
                  <a:extLst>
                    <a:ext uri="{FF2B5EF4-FFF2-40B4-BE49-F238E27FC236}">
                      <a16:creationId xmlns:a16="http://schemas.microsoft.com/office/drawing/2014/main" id="{F95FC342-29BB-4E6D-8394-817EEAF9DAB8}"/>
                    </a:ext>
                  </a:extLst>
                </p:cNvPr>
                <p:cNvCxnSpPr/>
                <p:nvPr/>
              </p:nvCxnSpPr>
              <p:spPr>
                <a:xfrm flipV="1">
                  <a:off x="3703694" y="5549504"/>
                  <a:ext cx="4645912" cy="14465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17" name="Группа 16">
                  <a:extLst>
                    <a:ext uri="{FF2B5EF4-FFF2-40B4-BE49-F238E27FC236}">
                      <a16:creationId xmlns:a16="http://schemas.microsoft.com/office/drawing/2014/main" id="{5E064275-4A39-4161-8F4C-776B06FD8781}"/>
                    </a:ext>
                  </a:extLst>
                </p:cNvPr>
                <p:cNvGrpSpPr/>
                <p:nvPr/>
              </p:nvGrpSpPr>
              <p:grpSpPr>
                <a:xfrm>
                  <a:off x="2878032" y="5092304"/>
                  <a:ext cx="914400" cy="914400"/>
                  <a:chOff x="2769064" y="5077649"/>
                  <a:chExt cx="914400" cy="914400"/>
                </a:xfrm>
              </p:grpSpPr>
              <p:sp>
                <p:nvSpPr>
                  <p:cNvPr id="27" name="Ромб 26">
                    <a:extLst>
                      <a:ext uri="{FF2B5EF4-FFF2-40B4-BE49-F238E27FC236}">
                        <a16:creationId xmlns:a16="http://schemas.microsoft.com/office/drawing/2014/main" id="{C3A1EFC0-85D6-4EFC-A8F3-8DEF1B50D97B}"/>
                      </a:ext>
                    </a:extLst>
                  </p:cNvPr>
                  <p:cNvSpPr/>
                  <p:nvPr/>
                </p:nvSpPr>
                <p:spPr>
                  <a:xfrm>
                    <a:off x="2769064" y="5077649"/>
                    <a:ext cx="914400" cy="914400"/>
                  </a:xfrm>
                  <a:prstGeom prst="diamond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A9E9281A-4706-41ED-91DF-8F628748C374}"/>
                      </a:ext>
                    </a:extLst>
                  </p:cNvPr>
                  <p:cNvSpPr txBox="1"/>
                  <p:nvPr/>
                </p:nvSpPr>
                <p:spPr>
                  <a:xfrm>
                    <a:off x="2886645" y="5263428"/>
                    <a:ext cx="679238" cy="38074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Trp</a:t>
                    </a:r>
                    <a:endParaRPr lang="ru-RU" sz="2800" dirty="0"/>
                  </a:p>
                </p:txBody>
              </p:sp>
            </p:grpSp>
            <p:grpSp>
              <p:nvGrpSpPr>
                <p:cNvPr id="18" name="Группа 17">
                  <a:extLst>
                    <a:ext uri="{FF2B5EF4-FFF2-40B4-BE49-F238E27FC236}">
                      <a16:creationId xmlns:a16="http://schemas.microsoft.com/office/drawing/2014/main" id="{2533491E-68C3-4351-A3B1-306C6CE8D2D9}"/>
                    </a:ext>
                  </a:extLst>
                </p:cNvPr>
                <p:cNvGrpSpPr/>
                <p:nvPr/>
              </p:nvGrpSpPr>
              <p:grpSpPr>
                <a:xfrm>
                  <a:off x="4465394" y="5091276"/>
                  <a:ext cx="916116" cy="914400"/>
                  <a:chOff x="5796635" y="4890896"/>
                  <a:chExt cx="950976" cy="950976"/>
                </a:xfrm>
              </p:grpSpPr>
              <p:sp>
                <p:nvSpPr>
                  <p:cNvPr id="25" name="Прямоугольник 24">
                    <a:extLst>
                      <a:ext uri="{FF2B5EF4-FFF2-40B4-BE49-F238E27FC236}">
                        <a16:creationId xmlns:a16="http://schemas.microsoft.com/office/drawing/2014/main" id="{8F406D18-1261-4B84-91A5-F1FC7CA38BE8}"/>
                      </a:ext>
                    </a:extLst>
                  </p:cNvPr>
                  <p:cNvSpPr/>
                  <p:nvPr/>
                </p:nvSpPr>
                <p:spPr>
                  <a:xfrm>
                    <a:off x="5796635" y="4890896"/>
                    <a:ext cx="950976" cy="950976"/>
                  </a:xfrm>
                  <a:prstGeom prst="rect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C4B39BF0-C193-4A42-909E-604A2C60881D}"/>
                      </a:ext>
                    </a:extLst>
                  </p:cNvPr>
                  <p:cNvSpPr txBox="1"/>
                  <p:nvPr/>
                </p:nvSpPr>
                <p:spPr>
                  <a:xfrm>
                    <a:off x="5871749" y="5074873"/>
                    <a:ext cx="813558" cy="45345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Phe</a:t>
                    </a:r>
                    <a:endParaRPr lang="ru-RU" sz="2800" dirty="0"/>
                  </a:p>
                </p:txBody>
              </p:sp>
            </p:grpSp>
            <p:grpSp>
              <p:nvGrpSpPr>
                <p:cNvPr id="19" name="Группа 18">
                  <a:extLst>
                    <a:ext uri="{FF2B5EF4-FFF2-40B4-BE49-F238E27FC236}">
                      <a16:creationId xmlns:a16="http://schemas.microsoft.com/office/drawing/2014/main" id="{61F9BD28-9EE6-47F8-A7BB-B6B06E0671BF}"/>
                    </a:ext>
                  </a:extLst>
                </p:cNvPr>
                <p:cNvGrpSpPr/>
                <p:nvPr/>
              </p:nvGrpSpPr>
              <p:grpSpPr>
                <a:xfrm>
                  <a:off x="6095550" y="5091276"/>
                  <a:ext cx="916116" cy="914400"/>
                  <a:chOff x="7804623" y="4864845"/>
                  <a:chExt cx="950976" cy="950976"/>
                </a:xfrm>
              </p:grpSpPr>
              <p:sp>
                <p:nvSpPr>
                  <p:cNvPr id="23" name="Овал 22">
                    <a:extLst>
                      <a:ext uri="{FF2B5EF4-FFF2-40B4-BE49-F238E27FC236}">
                        <a16:creationId xmlns:a16="http://schemas.microsoft.com/office/drawing/2014/main" id="{D85FECDC-F4DD-4B15-B872-D6685E99FD0D}"/>
                      </a:ext>
                    </a:extLst>
                  </p:cNvPr>
                  <p:cNvSpPr/>
                  <p:nvPr/>
                </p:nvSpPr>
                <p:spPr>
                  <a:xfrm>
                    <a:off x="7804623" y="4864845"/>
                    <a:ext cx="950976" cy="950976"/>
                  </a:xfrm>
                  <a:prstGeom prst="ellipse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180BED86-0C78-49D5-A1A4-234425FCEEEE}"/>
                      </a:ext>
                    </a:extLst>
                  </p:cNvPr>
                  <p:cNvSpPr txBox="1"/>
                  <p:nvPr/>
                </p:nvSpPr>
                <p:spPr>
                  <a:xfrm>
                    <a:off x="7873332" y="5048822"/>
                    <a:ext cx="813558" cy="45345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Gly</a:t>
                    </a:r>
                    <a:endParaRPr lang="ru-RU" sz="2800" dirty="0"/>
                  </a:p>
                </p:txBody>
              </p:sp>
            </p:grpSp>
            <p:grpSp>
              <p:nvGrpSpPr>
                <p:cNvPr id="20" name="Группа 19">
                  <a:extLst>
                    <a:ext uri="{FF2B5EF4-FFF2-40B4-BE49-F238E27FC236}">
                      <a16:creationId xmlns:a16="http://schemas.microsoft.com/office/drawing/2014/main" id="{F5BD528B-7F52-4902-BD07-C6A02BF951E4}"/>
                    </a:ext>
                  </a:extLst>
                </p:cNvPr>
                <p:cNvGrpSpPr/>
                <p:nvPr/>
              </p:nvGrpSpPr>
              <p:grpSpPr>
                <a:xfrm>
                  <a:off x="7646976" y="5092304"/>
                  <a:ext cx="914400" cy="914400"/>
                  <a:chOff x="7433608" y="5092304"/>
                  <a:chExt cx="914400" cy="914400"/>
                </a:xfrm>
              </p:grpSpPr>
              <p:sp>
                <p:nvSpPr>
                  <p:cNvPr id="21" name="Правильный пятиугольник 78">
                    <a:extLst>
                      <a:ext uri="{FF2B5EF4-FFF2-40B4-BE49-F238E27FC236}">
                        <a16:creationId xmlns:a16="http://schemas.microsoft.com/office/drawing/2014/main" id="{8075C8DD-B19E-4CF8-8E5B-B542AE7A494D}"/>
                      </a:ext>
                    </a:extLst>
                  </p:cNvPr>
                  <p:cNvSpPr/>
                  <p:nvPr/>
                </p:nvSpPr>
                <p:spPr>
                  <a:xfrm>
                    <a:off x="7433608" y="5092304"/>
                    <a:ext cx="914400" cy="914400"/>
                  </a:xfrm>
                  <a:prstGeom prst="pentagon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A93C13C5-BA14-439C-B5B6-6D221AC73401}"/>
                      </a:ext>
                    </a:extLst>
                  </p:cNvPr>
                  <p:cNvSpPr txBox="1"/>
                  <p:nvPr/>
                </p:nvSpPr>
                <p:spPr>
                  <a:xfrm>
                    <a:off x="7551189" y="5276149"/>
                    <a:ext cx="679238" cy="38074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Ser</a:t>
                    </a:r>
                    <a:endParaRPr lang="ru-RU" sz="2800" dirty="0"/>
                  </a:p>
                </p:txBody>
              </p:sp>
            </p:grpSp>
          </p:grpSp>
        </p:grpSp>
        <p:grpSp>
          <p:nvGrpSpPr>
            <p:cNvPr id="37" name="Группа 36">
              <a:extLst>
                <a:ext uri="{FF2B5EF4-FFF2-40B4-BE49-F238E27FC236}">
                  <a16:creationId xmlns:a16="http://schemas.microsoft.com/office/drawing/2014/main" id="{8366D0AA-9757-48D6-B93E-9E94B3AEFF4F}"/>
                </a:ext>
              </a:extLst>
            </p:cNvPr>
            <p:cNvGrpSpPr/>
            <p:nvPr/>
          </p:nvGrpSpPr>
          <p:grpSpPr>
            <a:xfrm>
              <a:off x="2320385" y="3871509"/>
              <a:ext cx="6149776" cy="954640"/>
              <a:chOff x="2320385" y="3871509"/>
              <a:chExt cx="6149776" cy="954640"/>
            </a:xfrm>
          </p:grpSpPr>
          <p:grpSp>
            <p:nvGrpSpPr>
              <p:cNvPr id="32" name="Группа 31">
                <a:extLst>
                  <a:ext uri="{FF2B5EF4-FFF2-40B4-BE49-F238E27FC236}">
                    <a16:creationId xmlns:a16="http://schemas.microsoft.com/office/drawing/2014/main" id="{4AD003B1-FEEB-4BA5-96DB-855D12A22714}"/>
                  </a:ext>
                </a:extLst>
              </p:cNvPr>
              <p:cNvGrpSpPr/>
              <p:nvPr/>
            </p:nvGrpSpPr>
            <p:grpSpPr>
              <a:xfrm>
                <a:off x="2320385" y="3889432"/>
                <a:ext cx="1365377" cy="936717"/>
                <a:chOff x="2320385" y="3889432"/>
                <a:chExt cx="1365377" cy="936717"/>
              </a:xfrm>
            </p:grpSpPr>
            <p:sp>
              <p:nvSpPr>
                <p:cNvPr id="2" name="Левая фигурная скобка 1">
                  <a:extLst>
                    <a:ext uri="{FF2B5EF4-FFF2-40B4-BE49-F238E27FC236}">
                      <a16:creationId xmlns:a16="http://schemas.microsoft.com/office/drawing/2014/main" id="{F19E9735-4F16-44D3-8752-1DBF7572DACB}"/>
                    </a:ext>
                  </a:extLst>
                </p:cNvPr>
                <p:cNvSpPr/>
                <p:nvPr/>
              </p:nvSpPr>
              <p:spPr>
                <a:xfrm rot="16200000">
                  <a:off x="2893927" y="3315890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cxnSp>
              <p:nvCxnSpPr>
                <p:cNvPr id="13" name="Прямая со стрелкой 12">
                  <a:extLst>
                    <a:ext uri="{FF2B5EF4-FFF2-40B4-BE49-F238E27FC236}">
                      <a16:creationId xmlns:a16="http://schemas.microsoft.com/office/drawing/2014/main" id="{CD73BA7E-40CF-4B7E-AD90-94F53B1304DD}"/>
                    </a:ext>
                  </a:extLst>
                </p:cNvPr>
                <p:cNvCxnSpPr>
                  <a:cxnSpLocks/>
                  <a:stCxn id="2" idx="1"/>
                </p:cNvCxnSpPr>
                <p:nvPr/>
              </p:nvCxnSpPr>
              <p:spPr>
                <a:xfrm>
                  <a:off x="3003074" y="4107725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Группа 64">
                <a:extLst>
                  <a:ext uri="{FF2B5EF4-FFF2-40B4-BE49-F238E27FC236}">
                    <a16:creationId xmlns:a16="http://schemas.microsoft.com/office/drawing/2014/main" id="{7863E3DD-329B-4929-8ECE-CA980F825815}"/>
                  </a:ext>
                </a:extLst>
              </p:cNvPr>
              <p:cNvGrpSpPr/>
              <p:nvPr/>
            </p:nvGrpSpPr>
            <p:grpSpPr>
              <a:xfrm>
                <a:off x="3921849" y="3887618"/>
                <a:ext cx="1365377" cy="936717"/>
                <a:chOff x="2355010" y="3889975"/>
                <a:chExt cx="1365377" cy="936717"/>
              </a:xfrm>
            </p:grpSpPr>
            <p:sp>
              <p:nvSpPr>
                <p:cNvPr id="66" name="Левая фигурная скобка 65">
                  <a:extLst>
                    <a:ext uri="{FF2B5EF4-FFF2-40B4-BE49-F238E27FC236}">
                      <a16:creationId xmlns:a16="http://schemas.microsoft.com/office/drawing/2014/main" id="{8BE78F9A-392B-4C8B-A683-C029324B6C08}"/>
                    </a:ext>
                  </a:extLst>
                </p:cNvPr>
                <p:cNvSpPr/>
                <p:nvPr/>
              </p:nvSpPr>
              <p:spPr>
                <a:xfrm rot="16200000">
                  <a:off x="2928552" y="3316433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cxnSp>
              <p:nvCxnSpPr>
                <p:cNvPr id="67" name="Прямая со стрелкой 66">
                  <a:extLst>
                    <a:ext uri="{FF2B5EF4-FFF2-40B4-BE49-F238E27FC236}">
                      <a16:creationId xmlns:a16="http://schemas.microsoft.com/office/drawing/2014/main" id="{1537F080-859A-4E50-AFBA-8339CE2A3B87}"/>
                    </a:ext>
                  </a:extLst>
                </p:cNvPr>
                <p:cNvCxnSpPr>
                  <a:cxnSpLocks/>
                  <a:stCxn id="66" idx="1"/>
                </p:cNvCxnSpPr>
                <p:nvPr/>
              </p:nvCxnSpPr>
              <p:spPr>
                <a:xfrm>
                  <a:off x="3037699" y="4108268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Группа 67">
                <a:extLst>
                  <a:ext uri="{FF2B5EF4-FFF2-40B4-BE49-F238E27FC236}">
                    <a16:creationId xmlns:a16="http://schemas.microsoft.com/office/drawing/2014/main" id="{75F704CE-B21A-415B-A7E1-8AC3D20CF4E6}"/>
                  </a:ext>
                </a:extLst>
              </p:cNvPr>
              <p:cNvGrpSpPr/>
              <p:nvPr/>
            </p:nvGrpSpPr>
            <p:grpSpPr>
              <a:xfrm>
                <a:off x="5542060" y="3880485"/>
                <a:ext cx="1365377" cy="936717"/>
                <a:chOff x="2370600" y="3889375"/>
                <a:chExt cx="1365377" cy="936717"/>
              </a:xfrm>
            </p:grpSpPr>
            <p:sp>
              <p:nvSpPr>
                <p:cNvPr id="69" name="Левая фигурная скобка 68">
                  <a:extLst>
                    <a:ext uri="{FF2B5EF4-FFF2-40B4-BE49-F238E27FC236}">
                      <a16:creationId xmlns:a16="http://schemas.microsoft.com/office/drawing/2014/main" id="{27929A75-E6DA-4BF8-B06C-7DBEF2A9D7E4}"/>
                    </a:ext>
                  </a:extLst>
                </p:cNvPr>
                <p:cNvSpPr/>
                <p:nvPr/>
              </p:nvSpPr>
              <p:spPr>
                <a:xfrm rot="16200000">
                  <a:off x="2944142" y="3315833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/>
                </a:p>
              </p:txBody>
            </p:sp>
            <p:cxnSp>
              <p:nvCxnSpPr>
                <p:cNvPr id="70" name="Прямая со стрелкой 69">
                  <a:extLst>
                    <a:ext uri="{FF2B5EF4-FFF2-40B4-BE49-F238E27FC236}">
                      <a16:creationId xmlns:a16="http://schemas.microsoft.com/office/drawing/2014/main" id="{8903862D-AD4B-4C33-BFD3-EDC5FBF7E0CD}"/>
                    </a:ext>
                  </a:extLst>
                </p:cNvPr>
                <p:cNvCxnSpPr>
                  <a:cxnSpLocks/>
                  <a:stCxn id="69" idx="1"/>
                </p:cNvCxnSpPr>
                <p:nvPr/>
              </p:nvCxnSpPr>
              <p:spPr>
                <a:xfrm>
                  <a:off x="3053289" y="4107668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1" name="Группа 70">
                <a:extLst>
                  <a:ext uri="{FF2B5EF4-FFF2-40B4-BE49-F238E27FC236}">
                    <a16:creationId xmlns:a16="http://schemas.microsoft.com/office/drawing/2014/main" id="{B08B1099-F365-4E6F-8310-716DDA84E21A}"/>
                  </a:ext>
                </a:extLst>
              </p:cNvPr>
              <p:cNvGrpSpPr/>
              <p:nvPr/>
            </p:nvGrpSpPr>
            <p:grpSpPr>
              <a:xfrm>
                <a:off x="7104784" y="3871509"/>
                <a:ext cx="1365377" cy="936717"/>
                <a:chOff x="2358152" y="3882953"/>
                <a:chExt cx="1365377" cy="936717"/>
              </a:xfrm>
            </p:grpSpPr>
            <p:sp>
              <p:nvSpPr>
                <p:cNvPr id="72" name="Левая фигурная скобка 71">
                  <a:extLst>
                    <a:ext uri="{FF2B5EF4-FFF2-40B4-BE49-F238E27FC236}">
                      <a16:creationId xmlns:a16="http://schemas.microsoft.com/office/drawing/2014/main" id="{002697E1-C665-4D9E-A8DA-12346351943A}"/>
                    </a:ext>
                  </a:extLst>
                </p:cNvPr>
                <p:cNvSpPr/>
                <p:nvPr/>
              </p:nvSpPr>
              <p:spPr>
                <a:xfrm rot="16200000">
                  <a:off x="2931694" y="3309411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/>
                </a:p>
              </p:txBody>
            </p:sp>
            <p:cxnSp>
              <p:nvCxnSpPr>
                <p:cNvPr id="77" name="Прямая со стрелкой 76">
                  <a:extLst>
                    <a:ext uri="{FF2B5EF4-FFF2-40B4-BE49-F238E27FC236}">
                      <a16:creationId xmlns:a16="http://schemas.microsoft.com/office/drawing/2014/main" id="{5A51D7A6-6E80-4B4A-8C2F-305B85BF65D0}"/>
                    </a:ext>
                  </a:extLst>
                </p:cNvPr>
                <p:cNvCxnSpPr>
                  <a:cxnSpLocks/>
                  <a:stCxn id="72" idx="1"/>
                </p:cNvCxnSpPr>
                <p:nvPr/>
              </p:nvCxnSpPr>
              <p:spPr>
                <a:xfrm>
                  <a:off x="3040841" y="4101246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15" name="Заголовок 1">
            <a:extLst>
              <a:ext uri="{FF2B5EF4-FFF2-40B4-BE49-F238E27FC236}">
                <a16:creationId xmlns:a16="http://schemas.microsoft.com/office/drawing/2014/main" id="{D14FD2A3-F5AD-416C-BC1B-5641F681A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7097"/>
            <a:ext cx="7886700" cy="1337732"/>
          </a:xfrm>
        </p:spPr>
        <p:txBody>
          <a:bodyPr/>
          <a:lstStyle/>
          <a:p>
            <a:r>
              <a:rPr lang="en-US" dirty="0"/>
              <a:t>Amino acids substitutions</a:t>
            </a:r>
            <a:endParaRPr lang="ru-RU" dirty="0"/>
          </a:p>
        </p:txBody>
      </p: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3682B8C0-73BE-4F64-8339-1C32A2C4337D}"/>
              </a:ext>
            </a:extLst>
          </p:cNvPr>
          <p:cNvGrpSpPr/>
          <p:nvPr/>
        </p:nvGrpSpPr>
        <p:grpSpPr>
          <a:xfrm>
            <a:off x="4807674" y="2232087"/>
            <a:ext cx="3934805" cy="507605"/>
            <a:chOff x="4807674" y="2232087"/>
            <a:chExt cx="3934805" cy="50760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EE75F89-F823-44C2-B0A6-DDD68C6BBB3D}"/>
                </a:ext>
              </a:extLst>
            </p:cNvPr>
            <p:cNvSpPr txBox="1"/>
            <p:nvPr/>
          </p:nvSpPr>
          <p:spPr>
            <a:xfrm>
              <a:off x="5194094" y="2339582"/>
              <a:ext cx="35483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Single nucleotide polymorphism</a:t>
              </a:r>
              <a:endParaRPr lang="ru-RU" sz="2000" dirty="0"/>
            </a:p>
          </p:txBody>
        </p:sp>
        <p:cxnSp>
          <p:nvCxnSpPr>
            <p:cNvPr id="35" name="Прямая со стрелкой 34">
              <a:extLst>
                <a:ext uri="{FF2B5EF4-FFF2-40B4-BE49-F238E27FC236}">
                  <a16:creationId xmlns:a16="http://schemas.microsoft.com/office/drawing/2014/main" id="{1DA2C300-5CFA-420F-A598-B2BDBAA90B6A}"/>
                </a:ext>
              </a:extLst>
            </p:cNvPr>
            <p:cNvCxnSpPr>
              <a:cxnSpLocks/>
              <a:stCxn id="33" idx="1"/>
            </p:cNvCxnSpPr>
            <p:nvPr/>
          </p:nvCxnSpPr>
          <p:spPr>
            <a:xfrm flipH="1" flipV="1">
              <a:off x="4807674" y="2232087"/>
              <a:ext cx="386420" cy="30755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CC1FDA83-F938-499A-B21A-13DE83F1DBB0}"/>
              </a:ext>
            </a:extLst>
          </p:cNvPr>
          <p:cNvSpPr txBox="1"/>
          <p:nvPr/>
        </p:nvSpPr>
        <p:spPr>
          <a:xfrm>
            <a:off x="4238777" y="5087178"/>
            <a:ext cx="731519" cy="523220"/>
          </a:xfrm>
          <a:prstGeom prst="rect">
            <a:avLst/>
          </a:prstGeom>
          <a:solidFill>
            <a:srgbClr val="FF533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rgbClr val="58EB35"/>
                </a:solidFill>
              </a:rPr>
              <a:t>Tyr</a:t>
            </a:r>
            <a:endParaRPr lang="ru-RU" sz="2800" dirty="0">
              <a:solidFill>
                <a:srgbClr val="58EB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06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5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105" grpId="0" animBg="1"/>
      <p:bldP spid="1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A9E27E5-8B6E-4442-A24C-ECD357C83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" y="1527427"/>
            <a:ext cx="7223760" cy="4717116"/>
          </a:xfrm>
          <a:prstGeom prst="rect">
            <a:avLst/>
          </a:prstGeom>
        </p:spPr>
      </p:pic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33D72F1D-0B86-42A4-B9B4-62EA8DCED53C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9" name="Овал 8">
              <a:extLst>
                <a:ext uri="{FF2B5EF4-FFF2-40B4-BE49-F238E27FC236}">
                  <a16:creationId xmlns:a16="http://schemas.microsoft.com/office/drawing/2014/main" id="{E28895B2-20A1-470D-A889-FF0DFBA9E818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742BD20-9D8A-48D7-9ACC-4F1438D35A2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3/12</a:t>
              </a:r>
            </a:p>
          </p:txBody>
        </p:sp>
      </p:grp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7A5AE0C1-A608-42E3-817F-743B01429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Post translations modifications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501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Possible peptide’s modifications</a:t>
            </a:r>
            <a:endParaRPr lang="ru-RU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4/12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B0A0D7A-3301-46E9-94A8-D453C95DC6B8}"/>
              </a:ext>
            </a:extLst>
          </p:cNvPr>
          <p:cNvSpPr txBox="1"/>
          <p:nvPr/>
        </p:nvSpPr>
        <p:spPr>
          <a:xfrm>
            <a:off x="4102962" y="2890948"/>
            <a:ext cx="938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peptide</a:t>
            </a:r>
            <a:endParaRPr lang="ru-RU" dirty="0"/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FC9215B9-A726-440E-AF67-ACA234F7C7EF}"/>
              </a:ext>
            </a:extLst>
          </p:cNvPr>
          <p:cNvGrpSpPr/>
          <p:nvPr/>
        </p:nvGrpSpPr>
        <p:grpSpPr>
          <a:xfrm>
            <a:off x="2743200" y="3293616"/>
            <a:ext cx="3599642" cy="472017"/>
            <a:chOff x="2801158" y="3462728"/>
            <a:chExt cx="3541684" cy="346231"/>
          </a:xfrm>
        </p:grpSpPr>
        <p:sp>
          <p:nvSpPr>
            <p:cNvPr id="29" name="Стрелка: вниз 28">
              <a:extLst>
                <a:ext uri="{FF2B5EF4-FFF2-40B4-BE49-F238E27FC236}">
                  <a16:creationId xmlns:a16="http://schemas.microsoft.com/office/drawing/2014/main" id="{DAD0EB6E-588D-438B-8F7F-259BD7DF0335}"/>
                </a:ext>
              </a:extLst>
            </p:cNvPr>
            <p:cNvSpPr/>
            <p:nvPr/>
          </p:nvSpPr>
          <p:spPr>
            <a:xfrm rot="18376850" flipH="1">
              <a:off x="5676267" y="3142384"/>
              <a:ext cx="346229" cy="986921"/>
            </a:xfrm>
            <a:prstGeom prst="downArrow">
              <a:avLst/>
            </a:prstGeom>
            <a:solidFill>
              <a:srgbClr val="FF5330"/>
            </a:solidFill>
            <a:ln>
              <a:solidFill>
                <a:srgbClr val="B830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" name="Стрелка: вниз 29">
              <a:extLst>
                <a:ext uri="{FF2B5EF4-FFF2-40B4-BE49-F238E27FC236}">
                  <a16:creationId xmlns:a16="http://schemas.microsoft.com/office/drawing/2014/main" id="{E501A6BE-191C-4B8B-9928-E55A415302D2}"/>
                </a:ext>
              </a:extLst>
            </p:cNvPr>
            <p:cNvSpPr/>
            <p:nvPr/>
          </p:nvSpPr>
          <p:spPr>
            <a:xfrm rot="3223150">
              <a:off x="3121504" y="3142382"/>
              <a:ext cx="346229" cy="986921"/>
            </a:xfrm>
            <a:prstGeom prst="downArrow">
              <a:avLst/>
            </a:prstGeom>
            <a:solidFill>
              <a:srgbClr val="FF5330"/>
            </a:solidFill>
            <a:ln>
              <a:solidFill>
                <a:srgbClr val="B830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id="{D2E0D1F7-9D07-40ED-8668-A7D62BBE5A9E}"/>
              </a:ext>
            </a:extLst>
          </p:cNvPr>
          <p:cNvGrpSpPr/>
          <p:nvPr/>
        </p:nvGrpSpPr>
        <p:grpSpPr>
          <a:xfrm>
            <a:off x="5923580" y="4035565"/>
            <a:ext cx="2304104" cy="1462935"/>
            <a:chOff x="5923580" y="4035565"/>
            <a:chExt cx="2304104" cy="1462935"/>
          </a:xfrm>
        </p:grpSpPr>
        <p:cxnSp>
          <p:nvCxnSpPr>
            <p:cNvPr id="52" name="Прямая соединительная линия 51">
              <a:extLst>
                <a:ext uri="{FF2B5EF4-FFF2-40B4-BE49-F238E27FC236}">
                  <a16:creationId xmlns:a16="http://schemas.microsoft.com/office/drawing/2014/main" id="{412A7EB9-93FC-4136-ABD8-3B50BF3B43E0}"/>
                </a:ext>
              </a:extLst>
            </p:cNvPr>
            <p:cNvCxnSpPr>
              <a:cxnSpLocks/>
            </p:cNvCxnSpPr>
            <p:nvPr/>
          </p:nvCxnSpPr>
          <p:spPr>
            <a:xfrm>
              <a:off x="7414732" y="4035565"/>
              <a:ext cx="0" cy="51349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D807F93-C921-47BC-8BF9-21B82FFB265B}"/>
                </a:ext>
              </a:extLst>
            </p:cNvPr>
            <p:cNvSpPr txBox="1"/>
            <p:nvPr/>
          </p:nvSpPr>
          <p:spPr>
            <a:xfrm>
              <a:off x="5923580" y="5129168"/>
              <a:ext cx="23041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 PTM (oxidation)</a:t>
              </a:r>
              <a:endParaRPr lang="ru-RU" dirty="0"/>
            </a:p>
          </p:txBody>
        </p:sp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32541B5-15C7-4B3B-A2E1-4AC0D871BF95}"/>
              </a:ext>
            </a:extLst>
          </p:cNvPr>
          <p:cNvGrpSpPr/>
          <p:nvPr/>
        </p:nvGrpSpPr>
        <p:grpSpPr>
          <a:xfrm rot="16200000">
            <a:off x="4205081" y="1624659"/>
            <a:ext cx="744889" cy="1565348"/>
            <a:chOff x="4257241" y="1381197"/>
            <a:chExt cx="744889" cy="1565348"/>
          </a:xfrm>
        </p:grpSpPr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D6F7D841-8E9E-44A5-990B-974C83D859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Овал 39">
              <a:extLst>
                <a:ext uri="{FF2B5EF4-FFF2-40B4-BE49-F238E27FC236}">
                  <a16:creationId xmlns:a16="http://schemas.microsoft.com/office/drawing/2014/main" id="{0D20F90F-209B-4E42-88F4-0DA2F343ABC5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41" name="Прямая соединительная линия 40">
              <a:extLst>
                <a:ext uri="{FF2B5EF4-FFF2-40B4-BE49-F238E27FC236}">
                  <a16:creationId xmlns:a16="http://schemas.microsoft.com/office/drawing/2014/main" id="{D472EA73-75F3-427D-A5E3-57686CA94976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Овал 41">
              <a:extLst>
                <a:ext uri="{FF2B5EF4-FFF2-40B4-BE49-F238E27FC236}">
                  <a16:creationId xmlns:a16="http://schemas.microsoft.com/office/drawing/2014/main" id="{BB2F9A24-19CF-449C-A369-1473B141E8B8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E66C6C"/>
            </a:solidFill>
            <a:ln>
              <a:solidFill>
                <a:srgbClr val="E6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</a:t>
              </a:r>
              <a:endParaRPr lang="ru-RU" dirty="0"/>
            </a:p>
          </p:txBody>
        </p:sp>
        <p:sp>
          <p:nvSpPr>
            <p:cNvPr id="43" name="Овал 42">
              <a:extLst>
                <a:ext uri="{FF2B5EF4-FFF2-40B4-BE49-F238E27FC236}">
                  <a16:creationId xmlns:a16="http://schemas.microsoft.com/office/drawing/2014/main" id="{EF0FFD32-3CA7-46E7-827C-1D22E0B938E1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7D63831C-1DF3-4F55-8054-B169C6F5F030}"/>
              </a:ext>
            </a:extLst>
          </p:cNvPr>
          <p:cNvGrpSpPr/>
          <p:nvPr/>
        </p:nvGrpSpPr>
        <p:grpSpPr>
          <a:xfrm rot="16200000">
            <a:off x="2139500" y="3777301"/>
            <a:ext cx="744889" cy="1565348"/>
            <a:chOff x="4257241" y="1381197"/>
            <a:chExt cx="744889" cy="1565348"/>
          </a:xfrm>
        </p:grpSpPr>
        <p:cxnSp>
          <p:nvCxnSpPr>
            <p:cNvPr id="45" name="Прямая соединительная линия 44">
              <a:extLst>
                <a:ext uri="{FF2B5EF4-FFF2-40B4-BE49-F238E27FC236}">
                  <a16:creationId xmlns:a16="http://schemas.microsoft.com/office/drawing/2014/main" id="{654C00CF-9DCA-4F6C-9C6D-46811CADD1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Овал 52">
              <a:extLst>
                <a:ext uri="{FF2B5EF4-FFF2-40B4-BE49-F238E27FC236}">
                  <a16:creationId xmlns:a16="http://schemas.microsoft.com/office/drawing/2014/main" id="{69711734-16D8-4ED0-91BE-961210525963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55" name="Прямая соединительная линия 54">
              <a:extLst>
                <a:ext uri="{FF2B5EF4-FFF2-40B4-BE49-F238E27FC236}">
                  <a16:creationId xmlns:a16="http://schemas.microsoft.com/office/drawing/2014/main" id="{DF81ABFC-38A0-437B-87FF-5049C517A553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Овал 55">
              <a:extLst>
                <a:ext uri="{FF2B5EF4-FFF2-40B4-BE49-F238E27FC236}">
                  <a16:creationId xmlns:a16="http://schemas.microsoft.com/office/drawing/2014/main" id="{3F73AF58-5AA4-426B-AF18-A5ABCC0803D2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3CE016"/>
            </a:solidFill>
            <a:ln>
              <a:solidFill>
                <a:srgbClr val="3CE0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L</a:t>
              </a:r>
              <a:endParaRPr lang="ru-RU" dirty="0"/>
            </a:p>
          </p:txBody>
        </p:sp>
        <p:sp>
          <p:nvSpPr>
            <p:cNvPr id="57" name="Овал 56">
              <a:extLst>
                <a:ext uri="{FF2B5EF4-FFF2-40B4-BE49-F238E27FC236}">
                  <a16:creationId xmlns:a16="http://schemas.microsoft.com/office/drawing/2014/main" id="{703E0541-5B87-41D8-8FAC-8FFF3AC0914C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ED116BD-2664-4145-B8CD-812A16DF82AC}"/>
              </a:ext>
            </a:extLst>
          </p:cNvPr>
          <p:cNvSpPr txBox="1"/>
          <p:nvPr/>
        </p:nvSpPr>
        <p:spPr>
          <a:xfrm>
            <a:off x="1613755" y="5182462"/>
            <a:ext cx="1692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substitution</a:t>
            </a:r>
            <a:endParaRPr lang="ru-RU" dirty="0"/>
          </a:p>
        </p:txBody>
      </p:sp>
      <p:grpSp>
        <p:nvGrpSpPr>
          <p:cNvPr id="61" name="Группа 60">
            <a:extLst>
              <a:ext uri="{FF2B5EF4-FFF2-40B4-BE49-F238E27FC236}">
                <a16:creationId xmlns:a16="http://schemas.microsoft.com/office/drawing/2014/main" id="{950B93F8-F54B-49A9-A362-9587E309A787}"/>
              </a:ext>
            </a:extLst>
          </p:cNvPr>
          <p:cNvGrpSpPr/>
          <p:nvPr/>
        </p:nvGrpSpPr>
        <p:grpSpPr>
          <a:xfrm rot="16200000">
            <a:off x="6453933" y="3771782"/>
            <a:ext cx="744889" cy="1565348"/>
            <a:chOff x="4257241" y="1381197"/>
            <a:chExt cx="744889" cy="1565348"/>
          </a:xfrm>
        </p:grpSpPr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BE3BF654-664E-4AEB-9CEC-8204E84020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3" name="Овал 62">
              <a:extLst>
                <a:ext uri="{FF2B5EF4-FFF2-40B4-BE49-F238E27FC236}">
                  <a16:creationId xmlns:a16="http://schemas.microsoft.com/office/drawing/2014/main" id="{FDD9ECCD-E0C8-4509-8E13-53DCE7B09D79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64" name="Прямая соединительная линия 63">
              <a:extLst>
                <a:ext uri="{FF2B5EF4-FFF2-40B4-BE49-F238E27FC236}">
                  <a16:creationId xmlns:a16="http://schemas.microsoft.com/office/drawing/2014/main" id="{7EDC11FE-F7E7-44A6-BCF0-7526D2801719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5" name="Овал 64">
              <a:extLst>
                <a:ext uri="{FF2B5EF4-FFF2-40B4-BE49-F238E27FC236}">
                  <a16:creationId xmlns:a16="http://schemas.microsoft.com/office/drawing/2014/main" id="{AB41625A-CE73-413D-9461-9EC3CE93FBD3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E66C6C"/>
            </a:solidFill>
            <a:ln>
              <a:solidFill>
                <a:srgbClr val="E6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</a:t>
              </a:r>
              <a:endParaRPr lang="ru-RU" dirty="0"/>
            </a:p>
          </p:txBody>
        </p:sp>
        <p:sp>
          <p:nvSpPr>
            <p:cNvPr id="66" name="Овал 65">
              <a:extLst>
                <a:ext uri="{FF2B5EF4-FFF2-40B4-BE49-F238E27FC236}">
                  <a16:creationId xmlns:a16="http://schemas.microsoft.com/office/drawing/2014/main" id="{98ECE3B9-587D-4369-A983-A19E255055CA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B75205F-0A13-473E-9608-FC42001FABB0}"/>
              </a:ext>
            </a:extLst>
          </p:cNvPr>
          <p:cNvSpPr txBox="1"/>
          <p:nvPr/>
        </p:nvSpPr>
        <p:spPr>
          <a:xfrm>
            <a:off x="7174017" y="3762300"/>
            <a:ext cx="667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OH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0504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5</a:t>
              </a:r>
              <a:r>
                <a:rPr lang="ru-RU" dirty="0"/>
                <a:t>/12</a:t>
              </a:r>
            </a:p>
          </p:txBody>
        </p:sp>
      </p:grp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04" y="331362"/>
            <a:ext cx="7886700" cy="1337732"/>
          </a:xfrm>
        </p:spPr>
        <p:txBody>
          <a:bodyPr/>
          <a:lstStyle/>
          <a:p>
            <a:r>
              <a:rPr lang="en-US" dirty="0"/>
              <a:t>Problem statement</a:t>
            </a:r>
            <a:endParaRPr lang="ru-RU" dirty="0"/>
          </a:p>
        </p:txBody>
      </p:sp>
      <p:sp>
        <p:nvSpPr>
          <p:cNvPr id="2" name="Стрелка: вправо 1">
            <a:extLst>
              <a:ext uri="{FF2B5EF4-FFF2-40B4-BE49-F238E27FC236}">
                <a16:creationId xmlns:a16="http://schemas.microsoft.com/office/drawing/2014/main" id="{AF390689-3717-4912-89BF-31E912A64C65}"/>
              </a:ext>
            </a:extLst>
          </p:cNvPr>
          <p:cNvSpPr/>
          <p:nvPr/>
        </p:nvSpPr>
        <p:spPr>
          <a:xfrm>
            <a:off x="1842273" y="2062011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ÐÐ°ÑÑÐ¸Ð½ÐºÐ¸ Ð¿Ð¾ Ð·Ð°Ð¿ÑÐ¾ÑÑ Ð¼Ð°ÑÑ ÑÐ¿ÐµÐºÑÑÐ¾Ð¼ÐµÑÑ">
            <a:extLst>
              <a:ext uri="{FF2B5EF4-FFF2-40B4-BE49-F238E27FC236}">
                <a16:creationId xmlns:a16="http://schemas.microsoft.com/office/drawing/2014/main" id="{24777D39-E41E-4BFE-A53E-305EC7B08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188" y="1186215"/>
            <a:ext cx="1905115" cy="1847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068110-E20B-4709-A25A-91BB83C7394D}"/>
              </a:ext>
            </a:extLst>
          </p:cNvPr>
          <p:cNvSpPr txBox="1"/>
          <p:nvPr/>
        </p:nvSpPr>
        <p:spPr>
          <a:xfrm>
            <a:off x="2656421" y="3064173"/>
            <a:ext cx="22235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Mass spectrometer</a:t>
            </a:r>
            <a:endParaRPr lang="ru-RU" sz="2000" dirty="0"/>
          </a:p>
        </p:txBody>
      </p: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F3591CA6-E518-4777-A533-69816C36B315}"/>
              </a:ext>
            </a:extLst>
          </p:cNvPr>
          <p:cNvGrpSpPr>
            <a:grpSpLocks noChangeAspect="1"/>
          </p:cNvGrpSpPr>
          <p:nvPr/>
        </p:nvGrpSpPr>
        <p:grpSpPr>
          <a:xfrm>
            <a:off x="6121487" y="4293520"/>
            <a:ext cx="2601159" cy="1860476"/>
            <a:chOff x="1290655" y="3107184"/>
            <a:chExt cx="3441143" cy="2461273"/>
          </a:xfrm>
        </p:grpSpPr>
        <p:cxnSp>
          <p:nvCxnSpPr>
            <p:cNvPr id="23" name="Прямая со стрелкой 22">
              <a:extLst>
                <a:ext uri="{FF2B5EF4-FFF2-40B4-BE49-F238E27FC236}">
                  <a16:creationId xmlns:a16="http://schemas.microsoft.com/office/drawing/2014/main" id="{67AEFC29-EE98-4BED-B15E-1E81CFC9E5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1045" y="3107184"/>
              <a:ext cx="0" cy="211288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Прямая со стрелкой 23">
              <a:extLst>
                <a:ext uri="{FF2B5EF4-FFF2-40B4-BE49-F238E27FC236}">
                  <a16:creationId xmlns:a16="http://schemas.microsoft.com/office/drawing/2014/main" id="{5847E00A-E020-4087-8D60-458DA2CB1141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5" y="5220070"/>
              <a:ext cx="2920753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86F5D34-457F-4A57-A82E-A91B3644DE5D}"/>
                </a:ext>
              </a:extLst>
            </p:cNvPr>
            <p:cNvSpPr txBox="1"/>
            <p:nvPr/>
          </p:nvSpPr>
          <p:spPr>
            <a:xfrm>
              <a:off x="3005091" y="5161291"/>
              <a:ext cx="532661" cy="407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/>
                <a:t>m</a:t>
              </a:r>
              <a:endParaRPr lang="ru-RU" sz="14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8E0DA9B-F731-4855-A1EA-0692802C6919}"/>
                </a:ext>
              </a:extLst>
            </p:cNvPr>
            <p:cNvSpPr txBox="1"/>
            <p:nvPr/>
          </p:nvSpPr>
          <p:spPr>
            <a:xfrm>
              <a:off x="1290655" y="3379721"/>
              <a:ext cx="529316" cy="156781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GB" sz="1400" dirty="0"/>
                <a:t>quantity</a:t>
              </a:r>
              <a:endParaRPr lang="ru-RU" sz="1400" dirty="0"/>
            </a:p>
          </p:txBody>
        </p:sp>
        <p:cxnSp>
          <p:nvCxnSpPr>
            <p:cNvPr id="27" name="Прямая соединительная линия 26">
              <a:extLst>
                <a:ext uri="{FF2B5EF4-FFF2-40B4-BE49-F238E27FC236}">
                  <a16:creationId xmlns:a16="http://schemas.microsoft.com/office/drawing/2014/main" id="{D840D1CE-4C97-42FC-9E4F-6F4BD20BDB0B}"/>
                </a:ext>
              </a:extLst>
            </p:cNvPr>
            <p:cNvCxnSpPr>
              <a:cxnSpLocks/>
            </p:cNvCxnSpPr>
            <p:nvPr/>
          </p:nvCxnSpPr>
          <p:spPr>
            <a:xfrm>
              <a:off x="2201662" y="4532529"/>
              <a:ext cx="0" cy="616519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8A8CFD9B-FE59-47BA-9AAB-25C7BBA7400C}"/>
                </a:ext>
              </a:extLst>
            </p:cNvPr>
            <p:cNvCxnSpPr>
              <a:cxnSpLocks/>
            </p:cNvCxnSpPr>
            <p:nvPr/>
          </p:nvCxnSpPr>
          <p:spPr>
            <a:xfrm>
              <a:off x="2460595" y="3950563"/>
              <a:ext cx="0" cy="1198485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Прямая соединительная линия 28">
              <a:extLst>
                <a:ext uri="{FF2B5EF4-FFF2-40B4-BE49-F238E27FC236}">
                  <a16:creationId xmlns:a16="http://schemas.microsoft.com/office/drawing/2014/main" id="{E1EAAA37-F281-4C13-838A-4066BB82DBA4}"/>
                </a:ext>
              </a:extLst>
            </p:cNvPr>
            <p:cNvCxnSpPr>
              <a:cxnSpLocks/>
            </p:cNvCxnSpPr>
            <p:nvPr/>
          </p:nvCxnSpPr>
          <p:spPr>
            <a:xfrm>
              <a:off x="2709169" y="3844032"/>
              <a:ext cx="0" cy="1305017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Прямая соединительная линия 29">
              <a:extLst>
                <a:ext uri="{FF2B5EF4-FFF2-40B4-BE49-F238E27FC236}">
                  <a16:creationId xmlns:a16="http://schemas.microsoft.com/office/drawing/2014/main" id="{59F36DD9-EA45-417D-931A-7259A9BAED6B}"/>
                </a:ext>
              </a:extLst>
            </p:cNvPr>
            <p:cNvCxnSpPr>
              <a:cxnSpLocks/>
            </p:cNvCxnSpPr>
            <p:nvPr/>
          </p:nvCxnSpPr>
          <p:spPr>
            <a:xfrm>
              <a:off x="2931109" y="4532529"/>
              <a:ext cx="0" cy="616519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Прямая соединительная линия 30">
              <a:extLst>
                <a:ext uri="{FF2B5EF4-FFF2-40B4-BE49-F238E27FC236}">
                  <a16:creationId xmlns:a16="http://schemas.microsoft.com/office/drawing/2014/main" id="{5BDBD5E4-FE06-4D19-92E1-DF284620ADB4}"/>
                </a:ext>
              </a:extLst>
            </p:cNvPr>
            <p:cNvCxnSpPr>
              <a:cxnSpLocks/>
            </p:cNvCxnSpPr>
            <p:nvPr/>
          </p:nvCxnSpPr>
          <p:spPr>
            <a:xfrm>
              <a:off x="3161928" y="3489815"/>
              <a:ext cx="0" cy="1659234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Прямая соединительная линия 31">
              <a:extLst>
                <a:ext uri="{FF2B5EF4-FFF2-40B4-BE49-F238E27FC236}">
                  <a16:creationId xmlns:a16="http://schemas.microsoft.com/office/drawing/2014/main" id="{37788CB4-26A3-44DE-A574-840666286509}"/>
                </a:ext>
              </a:extLst>
            </p:cNvPr>
            <p:cNvCxnSpPr>
              <a:cxnSpLocks/>
            </p:cNvCxnSpPr>
            <p:nvPr/>
          </p:nvCxnSpPr>
          <p:spPr>
            <a:xfrm>
              <a:off x="3783366" y="4758431"/>
              <a:ext cx="0" cy="390618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Прямая соединительная линия 32">
              <a:extLst>
                <a:ext uri="{FF2B5EF4-FFF2-40B4-BE49-F238E27FC236}">
                  <a16:creationId xmlns:a16="http://schemas.microsoft.com/office/drawing/2014/main" id="{34344F43-4DAD-45CF-A0FE-39D0700240DE}"/>
                </a:ext>
              </a:extLst>
            </p:cNvPr>
            <p:cNvCxnSpPr>
              <a:cxnSpLocks/>
            </p:cNvCxnSpPr>
            <p:nvPr/>
          </p:nvCxnSpPr>
          <p:spPr>
            <a:xfrm>
              <a:off x="3934287" y="4549806"/>
              <a:ext cx="0" cy="599243"/>
            </a:xfrm>
            <a:prstGeom prst="line">
              <a:avLst/>
            </a:prstGeom>
            <a:ln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048B1551-0AB9-4080-B286-B25D2760F62F}"/>
              </a:ext>
            </a:extLst>
          </p:cNvPr>
          <p:cNvGrpSpPr>
            <a:grpSpLocks noChangeAspect="1"/>
          </p:cNvGrpSpPr>
          <p:nvPr/>
        </p:nvGrpSpPr>
        <p:grpSpPr>
          <a:xfrm>
            <a:off x="4014949" y="4524135"/>
            <a:ext cx="958026" cy="1337732"/>
            <a:chOff x="1553592" y="2281561"/>
            <a:chExt cx="1455938" cy="2032987"/>
          </a:xfrm>
        </p:grpSpPr>
        <p:sp>
          <p:nvSpPr>
            <p:cNvPr id="38" name="Прямоугольник: один усеченный угол 37">
              <a:extLst>
                <a:ext uri="{FF2B5EF4-FFF2-40B4-BE49-F238E27FC236}">
                  <a16:creationId xmlns:a16="http://schemas.microsoft.com/office/drawing/2014/main" id="{E983CAD3-CB1B-4E83-81FB-B0A9EBB9F6AA}"/>
                </a:ext>
              </a:extLst>
            </p:cNvPr>
            <p:cNvSpPr/>
            <p:nvPr/>
          </p:nvSpPr>
          <p:spPr>
            <a:xfrm>
              <a:off x="1553592" y="2281561"/>
              <a:ext cx="1455938" cy="2032987"/>
            </a:xfrm>
            <a:prstGeom prst="snip1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C8515833-9628-4C1B-924E-5BA0AA1686F9}"/>
                </a:ext>
              </a:extLst>
            </p:cNvPr>
            <p:cNvCxnSpPr/>
            <p:nvPr/>
          </p:nvCxnSpPr>
          <p:spPr>
            <a:xfrm>
              <a:off x="1669001" y="2681056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Прямая соединительная линия 39">
              <a:extLst>
                <a:ext uri="{FF2B5EF4-FFF2-40B4-BE49-F238E27FC236}">
                  <a16:creationId xmlns:a16="http://schemas.microsoft.com/office/drawing/2014/main" id="{C4C1FD5F-B000-4A49-B126-FAD08EBF9BD0}"/>
                </a:ext>
              </a:extLst>
            </p:cNvPr>
            <p:cNvCxnSpPr/>
            <p:nvPr/>
          </p:nvCxnSpPr>
          <p:spPr>
            <a:xfrm>
              <a:off x="1669001" y="2834936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Прямая соединительная линия 40">
              <a:extLst>
                <a:ext uri="{FF2B5EF4-FFF2-40B4-BE49-F238E27FC236}">
                  <a16:creationId xmlns:a16="http://schemas.microsoft.com/office/drawing/2014/main" id="{443385DD-93DE-45C7-89B1-2B271C859D88}"/>
                </a:ext>
              </a:extLst>
            </p:cNvPr>
            <p:cNvCxnSpPr/>
            <p:nvPr/>
          </p:nvCxnSpPr>
          <p:spPr>
            <a:xfrm>
              <a:off x="1669001" y="2971060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Прямая соединительная линия 41">
              <a:extLst>
                <a:ext uri="{FF2B5EF4-FFF2-40B4-BE49-F238E27FC236}">
                  <a16:creationId xmlns:a16="http://schemas.microsoft.com/office/drawing/2014/main" id="{1C4EAC24-654F-4A68-9ABB-EAACCB505328}"/>
                </a:ext>
              </a:extLst>
            </p:cNvPr>
            <p:cNvCxnSpPr/>
            <p:nvPr/>
          </p:nvCxnSpPr>
          <p:spPr>
            <a:xfrm>
              <a:off x="1669002" y="3120500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Прямая соединительная линия 42">
              <a:extLst>
                <a:ext uri="{FF2B5EF4-FFF2-40B4-BE49-F238E27FC236}">
                  <a16:creationId xmlns:a16="http://schemas.microsoft.com/office/drawing/2014/main" id="{16039CAC-B4D8-4F93-8B36-8A37D860AB1B}"/>
                </a:ext>
              </a:extLst>
            </p:cNvPr>
            <p:cNvCxnSpPr/>
            <p:nvPr/>
          </p:nvCxnSpPr>
          <p:spPr>
            <a:xfrm>
              <a:off x="1669002" y="3269943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Прямая соединительная линия 43">
              <a:extLst>
                <a:ext uri="{FF2B5EF4-FFF2-40B4-BE49-F238E27FC236}">
                  <a16:creationId xmlns:a16="http://schemas.microsoft.com/office/drawing/2014/main" id="{EA3524DB-05D3-4F63-AD39-C86BA41575E7}"/>
                </a:ext>
              </a:extLst>
            </p:cNvPr>
            <p:cNvCxnSpPr/>
            <p:nvPr/>
          </p:nvCxnSpPr>
          <p:spPr>
            <a:xfrm>
              <a:off x="1665690" y="3425301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Прямая соединительная линия 44">
              <a:extLst>
                <a:ext uri="{FF2B5EF4-FFF2-40B4-BE49-F238E27FC236}">
                  <a16:creationId xmlns:a16="http://schemas.microsoft.com/office/drawing/2014/main" id="{2EBBE508-C151-4F0A-A2CA-A856E0246046}"/>
                </a:ext>
              </a:extLst>
            </p:cNvPr>
            <p:cNvCxnSpPr/>
            <p:nvPr/>
          </p:nvCxnSpPr>
          <p:spPr>
            <a:xfrm>
              <a:off x="1665690" y="3577701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Прямая соединительная линия 45">
              <a:extLst>
                <a:ext uri="{FF2B5EF4-FFF2-40B4-BE49-F238E27FC236}">
                  <a16:creationId xmlns:a16="http://schemas.microsoft.com/office/drawing/2014/main" id="{9BD7E768-F496-409F-9152-8E94CFFDCA59}"/>
                </a:ext>
              </a:extLst>
            </p:cNvPr>
            <p:cNvCxnSpPr/>
            <p:nvPr/>
          </p:nvCxnSpPr>
          <p:spPr>
            <a:xfrm>
              <a:off x="1665690" y="3730101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Стрелка: вправо 46">
            <a:extLst>
              <a:ext uri="{FF2B5EF4-FFF2-40B4-BE49-F238E27FC236}">
                <a16:creationId xmlns:a16="http://schemas.microsoft.com/office/drawing/2014/main" id="{C64B4C4B-7D7A-4429-84DF-DB900EFBC20E}"/>
              </a:ext>
            </a:extLst>
          </p:cNvPr>
          <p:cNvSpPr/>
          <p:nvPr/>
        </p:nvSpPr>
        <p:spPr>
          <a:xfrm>
            <a:off x="4912388" y="2172603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B6AFADF-C818-453B-A345-C741B118AACF}"/>
              </a:ext>
            </a:extLst>
          </p:cNvPr>
          <p:cNvSpPr txBox="1"/>
          <p:nvPr/>
        </p:nvSpPr>
        <p:spPr>
          <a:xfrm>
            <a:off x="3557367" y="6010845"/>
            <a:ext cx="18731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File .pep</a:t>
            </a:r>
            <a:endParaRPr lang="ru-RU" sz="2000" dirty="0"/>
          </a:p>
        </p:txBody>
      </p:sp>
      <p:sp>
        <p:nvSpPr>
          <p:cNvPr id="51" name="Стрелка: вправо 50">
            <a:extLst>
              <a:ext uri="{FF2B5EF4-FFF2-40B4-BE49-F238E27FC236}">
                <a16:creationId xmlns:a16="http://schemas.microsoft.com/office/drawing/2014/main" id="{0DB915D7-7610-4C11-8638-C03CF4F95826}"/>
              </a:ext>
            </a:extLst>
          </p:cNvPr>
          <p:cNvSpPr/>
          <p:nvPr/>
        </p:nvSpPr>
        <p:spPr>
          <a:xfrm rot="10800000">
            <a:off x="5238044" y="4911453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Стрелка: вправо 53">
            <a:extLst>
              <a:ext uri="{FF2B5EF4-FFF2-40B4-BE49-F238E27FC236}">
                <a16:creationId xmlns:a16="http://schemas.microsoft.com/office/drawing/2014/main" id="{901E6538-B5CE-4A71-B227-E05462E44EBA}"/>
              </a:ext>
            </a:extLst>
          </p:cNvPr>
          <p:cNvSpPr/>
          <p:nvPr/>
        </p:nvSpPr>
        <p:spPr>
          <a:xfrm flipH="1">
            <a:off x="2912145" y="4904667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9" name="Группа 58">
            <a:extLst>
              <a:ext uri="{FF2B5EF4-FFF2-40B4-BE49-F238E27FC236}">
                <a16:creationId xmlns:a16="http://schemas.microsoft.com/office/drawing/2014/main" id="{D4E28683-9955-43EA-B848-E2F14F345DBE}"/>
              </a:ext>
            </a:extLst>
          </p:cNvPr>
          <p:cNvGrpSpPr>
            <a:grpSpLocks noChangeAspect="1"/>
          </p:cNvGrpSpPr>
          <p:nvPr/>
        </p:nvGrpSpPr>
        <p:grpSpPr>
          <a:xfrm>
            <a:off x="103407" y="4370998"/>
            <a:ext cx="2605612" cy="2058211"/>
            <a:chOff x="2432481" y="2562929"/>
            <a:chExt cx="2982898" cy="2356236"/>
          </a:xfrm>
        </p:grpSpPr>
        <p:sp>
          <p:nvSpPr>
            <p:cNvPr id="60" name="Прямоугольник 59">
              <a:extLst>
                <a:ext uri="{FF2B5EF4-FFF2-40B4-BE49-F238E27FC236}">
                  <a16:creationId xmlns:a16="http://schemas.microsoft.com/office/drawing/2014/main" id="{39F0B26B-987B-4986-AAD3-7AC9E80529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32481" y="2562929"/>
              <a:ext cx="2982898" cy="186505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1" name="Прямоугольник 60">
              <a:extLst>
                <a:ext uri="{FF2B5EF4-FFF2-40B4-BE49-F238E27FC236}">
                  <a16:creationId xmlns:a16="http://schemas.microsoft.com/office/drawing/2014/main" id="{A43808D7-6206-44F4-BCCB-515296584589}"/>
                </a:ext>
              </a:extLst>
            </p:cNvPr>
            <p:cNvSpPr/>
            <p:nvPr/>
          </p:nvSpPr>
          <p:spPr>
            <a:xfrm>
              <a:off x="2796466" y="2805344"/>
              <a:ext cx="1491449" cy="88776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178B6699-B242-4C4D-A8FE-CE96D4E9061E}"/>
                </a:ext>
              </a:extLst>
            </p:cNvPr>
            <p:cNvCxnSpPr/>
            <p:nvPr/>
          </p:nvCxnSpPr>
          <p:spPr>
            <a:xfrm>
              <a:off x="4572000" y="2681056"/>
              <a:ext cx="0" cy="14559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Прямая соединительная линия 62">
              <a:extLst>
                <a:ext uri="{FF2B5EF4-FFF2-40B4-BE49-F238E27FC236}">
                  <a16:creationId xmlns:a16="http://schemas.microsoft.com/office/drawing/2014/main" id="{ED5CED0F-84D5-4002-A7E0-EE295CCB8E38}"/>
                </a:ext>
              </a:extLst>
            </p:cNvPr>
            <p:cNvCxnSpPr/>
            <p:nvPr/>
          </p:nvCxnSpPr>
          <p:spPr>
            <a:xfrm>
              <a:off x="3542190" y="3187083"/>
              <a:ext cx="0" cy="71021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" name="Прямоугольник 63">
              <a:extLst>
                <a:ext uri="{FF2B5EF4-FFF2-40B4-BE49-F238E27FC236}">
                  <a16:creationId xmlns:a16="http://schemas.microsoft.com/office/drawing/2014/main" id="{A4CD62DA-EC57-4243-B509-9295715249F2}"/>
                </a:ext>
              </a:extLst>
            </p:cNvPr>
            <p:cNvSpPr/>
            <p:nvPr/>
          </p:nvSpPr>
          <p:spPr>
            <a:xfrm>
              <a:off x="2521274" y="3298501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5" name="Прямоугольник 64">
              <a:extLst>
                <a:ext uri="{FF2B5EF4-FFF2-40B4-BE49-F238E27FC236}">
                  <a16:creationId xmlns:a16="http://schemas.microsoft.com/office/drawing/2014/main" id="{0DFA83E3-679E-4AC8-9FAF-4774F97FED8D}"/>
                </a:ext>
              </a:extLst>
            </p:cNvPr>
            <p:cNvSpPr/>
            <p:nvPr/>
          </p:nvSpPr>
          <p:spPr>
            <a:xfrm>
              <a:off x="2521274" y="3433312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6" name="Прямоугольник 65">
              <a:extLst>
                <a:ext uri="{FF2B5EF4-FFF2-40B4-BE49-F238E27FC236}">
                  <a16:creationId xmlns:a16="http://schemas.microsoft.com/office/drawing/2014/main" id="{1D6B05E3-9261-4942-B1FB-7D541EF3260C}"/>
                </a:ext>
              </a:extLst>
            </p:cNvPr>
            <p:cNvSpPr/>
            <p:nvPr/>
          </p:nvSpPr>
          <p:spPr>
            <a:xfrm>
              <a:off x="3058365" y="3298501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7" name="Прямоугольник 66">
              <a:extLst>
                <a:ext uri="{FF2B5EF4-FFF2-40B4-BE49-F238E27FC236}">
                  <a16:creationId xmlns:a16="http://schemas.microsoft.com/office/drawing/2014/main" id="{6C0D24F4-F4CE-478E-9120-24EEC8D6A460}"/>
                </a:ext>
              </a:extLst>
            </p:cNvPr>
            <p:cNvSpPr/>
            <p:nvPr/>
          </p:nvSpPr>
          <p:spPr>
            <a:xfrm>
              <a:off x="3058372" y="3429000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Прямоугольник 67">
              <a:extLst>
                <a:ext uri="{FF2B5EF4-FFF2-40B4-BE49-F238E27FC236}">
                  <a16:creationId xmlns:a16="http://schemas.microsoft.com/office/drawing/2014/main" id="{7BA1361E-3F6D-4514-AB40-FAE6A8E21D4A}"/>
                </a:ext>
              </a:extLst>
            </p:cNvPr>
            <p:cNvSpPr/>
            <p:nvPr/>
          </p:nvSpPr>
          <p:spPr>
            <a:xfrm>
              <a:off x="3058365" y="3559052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69" name="Прямая соединительная линия 68">
              <a:extLst>
                <a:ext uri="{FF2B5EF4-FFF2-40B4-BE49-F238E27FC236}">
                  <a16:creationId xmlns:a16="http://schemas.microsoft.com/office/drawing/2014/main" id="{A9C66EF3-B646-42CD-A9F8-A38B1D882BA7}"/>
                </a:ext>
              </a:extLst>
            </p:cNvPr>
            <p:cNvCxnSpPr>
              <a:stCxn id="64" idx="3"/>
              <a:endCxn id="67" idx="1"/>
            </p:cNvCxnSpPr>
            <p:nvPr/>
          </p:nvCxnSpPr>
          <p:spPr>
            <a:xfrm>
              <a:off x="2734323" y="3321361"/>
              <a:ext cx="324049" cy="130499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0" name="Прямая соединительная линия 69">
              <a:extLst>
                <a:ext uri="{FF2B5EF4-FFF2-40B4-BE49-F238E27FC236}">
                  <a16:creationId xmlns:a16="http://schemas.microsoft.com/office/drawing/2014/main" id="{8C2B5FE2-FD76-4BA4-B94A-6F674E6A2132}"/>
                </a:ext>
              </a:extLst>
            </p:cNvPr>
            <p:cNvCxnSpPr>
              <a:stCxn id="65" idx="3"/>
              <a:endCxn id="68" idx="1"/>
            </p:cNvCxnSpPr>
            <p:nvPr/>
          </p:nvCxnSpPr>
          <p:spPr>
            <a:xfrm>
              <a:off x="2734323" y="3456172"/>
              <a:ext cx="324042" cy="12574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Прямая соединительная линия 70">
              <a:extLst>
                <a:ext uri="{FF2B5EF4-FFF2-40B4-BE49-F238E27FC236}">
                  <a16:creationId xmlns:a16="http://schemas.microsoft.com/office/drawing/2014/main" id="{570A23F6-A47B-4D45-A00D-3088342BF64F}"/>
                </a:ext>
              </a:extLst>
            </p:cNvPr>
            <p:cNvCxnSpPr/>
            <p:nvPr/>
          </p:nvCxnSpPr>
          <p:spPr>
            <a:xfrm>
              <a:off x="3666478" y="3321360"/>
              <a:ext cx="44388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Прямая соединительная линия 71">
              <a:extLst>
                <a:ext uri="{FF2B5EF4-FFF2-40B4-BE49-F238E27FC236}">
                  <a16:creationId xmlns:a16="http://schemas.microsoft.com/office/drawing/2014/main" id="{FD57EE8C-BC70-4BCD-BF5A-CDD8C179A474}"/>
                </a:ext>
              </a:extLst>
            </p:cNvPr>
            <p:cNvCxnSpPr/>
            <p:nvPr/>
          </p:nvCxnSpPr>
          <p:spPr>
            <a:xfrm>
              <a:off x="3666478" y="3404958"/>
              <a:ext cx="44388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Прямая соединительная линия 72">
              <a:extLst>
                <a:ext uri="{FF2B5EF4-FFF2-40B4-BE49-F238E27FC236}">
                  <a16:creationId xmlns:a16="http://schemas.microsoft.com/office/drawing/2014/main" id="{BBF2FD45-FAF5-4A32-B6AF-5835F65C5827}"/>
                </a:ext>
              </a:extLst>
            </p:cNvPr>
            <p:cNvCxnSpPr/>
            <p:nvPr/>
          </p:nvCxnSpPr>
          <p:spPr>
            <a:xfrm>
              <a:off x="3666478" y="3495456"/>
              <a:ext cx="44388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Прямоугольник 73">
              <a:extLst>
                <a:ext uri="{FF2B5EF4-FFF2-40B4-BE49-F238E27FC236}">
                  <a16:creationId xmlns:a16="http://schemas.microsoft.com/office/drawing/2014/main" id="{F47C3943-D27B-49A3-B5F5-F630D2882555}"/>
                </a:ext>
              </a:extLst>
            </p:cNvPr>
            <p:cNvSpPr/>
            <p:nvPr/>
          </p:nvSpPr>
          <p:spPr>
            <a:xfrm>
              <a:off x="4727362" y="2891774"/>
              <a:ext cx="532656" cy="941033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0A1A4C2-40FD-41B2-909A-3ECAE022B528}"/>
                </a:ext>
              </a:extLst>
            </p:cNvPr>
            <p:cNvSpPr txBox="1"/>
            <p:nvPr/>
          </p:nvSpPr>
          <p:spPr>
            <a:xfrm>
              <a:off x="3116868" y="4461120"/>
              <a:ext cx="1610493" cy="458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Interface</a:t>
              </a:r>
              <a:endParaRPr lang="ru-RU" sz="2000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AE2B825-C89B-46DA-A22A-1BC61CF5E844}"/>
              </a:ext>
            </a:extLst>
          </p:cNvPr>
          <p:cNvSpPr txBox="1"/>
          <p:nvPr/>
        </p:nvSpPr>
        <p:spPr>
          <a:xfrm>
            <a:off x="6096611" y="1417979"/>
            <a:ext cx="90342" cy="14447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81" name="Стрелка: вправо 80">
            <a:extLst>
              <a:ext uri="{FF2B5EF4-FFF2-40B4-BE49-F238E27FC236}">
                <a16:creationId xmlns:a16="http://schemas.microsoft.com/office/drawing/2014/main" id="{19F0DE2C-D703-47E0-99B5-72D32E859516}"/>
              </a:ext>
            </a:extLst>
          </p:cNvPr>
          <p:cNvSpPr/>
          <p:nvPr/>
        </p:nvSpPr>
        <p:spPr>
          <a:xfrm rot="5400000">
            <a:off x="7120433" y="3759415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0" name="Группа 43">
            <a:extLst>
              <a:ext uri="{FF2B5EF4-FFF2-40B4-BE49-F238E27FC236}">
                <a16:creationId xmlns:a16="http://schemas.microsoft.com/office/drawing/2014/main" id="{74EFAD41-20E7-4F51-9879-35A9A8F79624}"/>
              </a:ext>
            </a:extLst>
          </p:cNvPr>
          <p:cNvGrpSpPr/>
          <p:nvPr/>
        </p:nvGrpSpPr>
        <p:grpSpPr>
          <a:xfrm rot="16200000">
            <a:off x="522884" y="1512471"/>
            <a:ext cx="744889" cy="1565348"/>
            <a:chOff x="4257241" y="1381197"/>
            <a:chExt cx="744889" cy="1565348"/>
          </a:xfrm>
        </p:grpSpPr>
        <p:cxnSp>
          <p:nvCxnSpPr>
            <p:cNvPr id="91" name="Прямая соединительная линия 44">
              <a:extLst>
                <a:ext uri="{FF2B5EF4-FFF2-40B4-BE49-F238E27FC236}">
                  <a16:creationId xmlns:a16="http://schemas.microsoft.com/office/drawing/2014/main" id="{6D5CEFC5-0EB4-4705-8762-F9F6706D38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2" name="Овал 52">
              <a:extLst>
                <a:ext uri="{FF2B5EF4-FFF2-40B4-BE49-F238E27FC236}">
                  <a16:creationId xmlns:a16="http://schemas.microsoft.com/office/drawing/2014/main" id="{A7D0390B-FA31-47AF-A445-56F0397B726F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93" name="Прямая соединительная линия 54">
              <a:extLst>
                <a:ext uri="{FF2B5EF4-FFF2-40B4-BE49-F238E27FC236}">
                  <a16:creationId xmlns:a16="http://schemas.microsoft.com/office/drawing/2014/main" id="{3B6A7949-2B84-4CCE-9B70-D9EF29B6F170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4" name="Овал 55">
              <a:extLst>
                <a:ext uri="{FF2B5EF4-FFF2-40B4-BE49-F238E27FC236}">
                  <a16:creationId xmlns:a16="http://schemas.microsoft.com/office/drawing/2014/main" id="{B139FA0F-81B1-4097-97EF-83C76C00FEB3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3CE016"/>
            </a:solidFill>
            <a:ln>
              <a:solidFill>
                <a:srgbClr val="3CE0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L</a:t>
              </a:r>
              <a:endParaRPr lang="ru-RU" dirty="0"/>
            </a:p>
          </p:txBody>
        </p:sp>
        <p:sp>
          <p:nvSpPr>
            <p:cNvPr id="95" name="Овал 56">
              <a:extLst>
                <a:ext uri="{FF2B5EF4-FFF2-40B4-BE49-F238E27FC236}">
                  <a16:creationId xmlns:a16="http://schemas.microsoft.com/office/drawing/2014/main" id="{8DB89F5E-DB0F-40D2-B941-16CACC530582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665D5C8-328B-4570-924F-E247C9A5C9EF}"/>
              </a:ext>
            </a:extLst>
          </p:cNvPr>
          <p:cNvSpPr txBox="1"/>
          <p:nvPr/>
        </p:nvSpPr>
        <p:spPr>
          <a:xfrm>
            <a:off x="6528365" y="5998372"/>
            <a:ext cx="20152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Mass spectrum</a:t>
            </a:r>
            <a:endParaRPr lang="ru-RU" sz="20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CD7CD20-36EA-4801-8D76-F99D153319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104" y="1206876"/>
            <a:ext cx="3072650" cy="2109399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DCD40DAE-DFDE-4EEB-840C-8F8BBCC75D61}"/>
              </a:ext>
            </a:extLst>
          </p:cNvPr>
          <p:cNvSpPr txBox="1"/>
          <p:nvPr/>
        </p:nvSpPr>
        <p:spPr>
          <a:xfrm>
            <a:off x="6424188" y="3067675"/>
            <a:ext cx="22235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Mass spectrum</a:t>
            </a:r>
            <a:endParaRPr lang="ru-RU" sz="20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B91D191-FF14-4F5B-B70F-06ADA34A924D}"/>
              </a:ext>
            </a:extLst>
          </p:cNvPr>
          <p:cNvSpPr txBox="1"/>
          <p:nvPr/>
        </p:nvSpPr>
        <p:spPr>
          <a:xfrm>
            <a:off x="218404" y="3031142"/>
            <a:ext cx="1328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Protein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86117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7" grpId="0" animBg="1"/>
      <p:bldP spid="36" grpId="0"/>
      <p:bldP spid="51" grpId="0" animBg="1"/>
      <p:bldP spid="54" grpId="0" animBg="1"/>
      <p:bldP spid="81" grpId="0" animBg="1"/>
      <p:bldP spid="34" grpId="0"/>
      <p:bldP spid="9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The Goal</a:t>
            </a:r>
            <a:endParaRPr lang="ru-RU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6</a:t>
              </a:r>
              <a:r>
                <a:rPr lang="ru-RU" dirty="0"/>
                <a:t>/12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DDDA89D9-D0CA-4D31-B58A-0960371D9409}"/>
              </a:ext>
            </a:extLst>
          </p:cNvPr>
          <p:cNvSpPr txBox="1">
            <a:spLocks/>
          </p:cNvSpPr>
          <p:nvPr/>
        </p:nvSpPr>
        <p:spPr>
          <a:xfrm>
            <a:off x="628650" y="1653706"/>
            <a:ext cx="7015024" cy="133773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To develop a software tool (ST) for analyzing data obtained from the investigated peptide.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 </a:t>
            </a:r>
          </a:p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FA30AF-62AE-48D0-9B7A-4D7954CE6823}"/>
              </a:ext>
            </a:extLst>
          </p:cNvPr>
          <p:cNvSpPr txBox="1"/>
          <p:nvPr/>
        </p:nvSpPr>
        <p:spPr>
          <a:xfrm>
            <a:off x="628650" y="2991438"/>
            <a:ext cx="73575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Sub-tasks</a:t>
            </a:r>
            <a:endParaRPr lang="ru-R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Learn how</a:t>
            </a:r>
            <a:r>
              <a:rPr lang="ru-RU" sz="2400" dirty="0"/>
              <a:t> </a:t>
            </a:r>
            <a:r>
              <a:rPr lang="en-US" sz="2400" dirty="0"/>
              <a:t>to read a .pep file</a:t>
            </a:r>
            <a:endParaRPr lang="ru-RU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Handle the positions in the peptide, where a PTM or a substitution could occur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961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4E36FDBC-6646-45C6-BA51-9ABC4AD54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The algorithm scheme. Input data</a:t>
            </a:r>
            <a:endParaRPr lang="ru-RU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303D002-B4E2-414E-B5C0-5B21BC35FC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826152"/>
              </p:ext>
            </p:extLst>
          </p:nvPr>
        </p:nvGraphicFramePr>
        <p:xfrm>
          <a:off x="1664562" y="2243261"/>
          <a:ext cx="5814874" cy="26517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987337">
                  <a:extLst>
                    <a:ext uri="{9D8B030D-6E8A-4147-A177-3AD203B41FA5}">
                      <a16:colId xmlns:a16="http://schemas.microsoft.com/office/drawing/2014/main" val="264233963"/>
                    </a:ext>
                  </a:extLst>
                </a:gridCol>
                <a:gridCol w="2827537">
                  <a:extLst>
                    <a:ext uri="{9D8B030D-6E8A-4147-A177-3AD203B41FA5}">
                      <a16:colId xmlns:a16="http://schemas.microsoft.com/office/drawing/2014/main" val="538692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General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Example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8076435"/>
                  </a:ext>
                </a:extLst>
              </a:tr>
              <a:tr h="180783">
                <a:tc>
                  <a:txBody>
                    <a:bodyPr/>
                    <a:lstStyle/>
                    <a:p>
                      <a:r>
                        <a:rPr lang="en-GB" sz="2000" dirty="0"/>
                        <a:t>&lt;peptide&gt;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22706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…LTASMLAA…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2608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&lt;fragment which has not been modified&gt;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SMLA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592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&lt;Prefix/Suffix&gt;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Prefix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096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&lt;experimental mass of this peptide&gt;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4653.40152 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769441"/>
                  </a:ext>
                </a:extLst>
              </a:tr>
            </a:tbl>
          </a:graphicData>
        </a:graphic>
      </p:graphicFrame>
      <p:grpSp>
        <p:nvGrpSpPr>
          <p:cNvPr id="20" name="Группа 4">
            <a:extLst>
              <a:ext uri="{FF2B5EF4-FFF2-40B4-BE49-F238E27FC236}">
                <a16:creationId xmlns:a16="http://schemas.microsoft.com/office/drawing/2014/main" id="{D576FF0D-9F12-4603-8717-37007C198159}"/>
              </a:ext>
            </a:extLst>
          </p:cNvPr>
          <p:cNvGrpSpPr/>
          <p:nvPr/>
        </p:nvGrpSpPr>
        <p:grpSpPr>
          <a:xfrm>
            <a:off x="8412480" y="6126480"/>
            <a:ext cx="731520" cy="731520"/>
            <a:chOff x="8329889" y="6063449"/>
            <a:chExt cx="731520" cy="731520"/>
          </a:xfrm>
        </p:grpSpPr>
        <p:sp>
          <p:nvSpPr>
            <p:cNvPr id="21" name="Овал 5">
              <a:extLst>
                <a:ext uri="{FF2B5EF4-FFF2-40B4-BE49-F238E27FC236}">
                  <a16:creationId xmlns:a16="http://schemas.microsoft.com/office/drawing/2014/main" id="{C74F49D9-795E-4C0A-A4D1-E4FB43085C39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888EADB-2833-4E86-AFE5-1D34D7E37777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</a:t>
              </a:r>
              <a:r>
                <a:rPr lang="ru-RU" dirty="0"/>
                <a:t>/12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350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5414EDE8-295D-482C-83E0-62828A05C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The algorithm scheme</a:t>
            </a:r>
            <a:endParaRPr lang="ru-RU" dirty="0"/>
          </a:p>
        </p:txBody>
      </p:sp>
      <p:grpSp>
        <p:nvGrpSpPr>
          <p:cNvPr id="4" name="Группа 4">
            <a:extLst>
              <a:ext uri="{FF2B5EF4-FFF2-40B4-BE49-F238E27FC236}">
                <a16:creationId xmlns:a16="http://schemas.microsoft.com/office/drawing/2014/main" id="{7AE36B58-C045-4E74-9E75-4B3DE2A93FF5}"/>
              </a:ext>
            </a:extLst>
          </p:cNvPr>
          <p:cNvGrpSpPr/>
          <p:nvPr/>
        </p:nvGrpSpPr>
        <p:grpSpPr>
          <a:xfrm>
            <a:off x="8412480" y="6126480"/>
            <a:ext cx="731520" cy="731520"/>
            <a:chOff x="8329889" y="6063449"/>
            <a:chExt cx="731520" cy="731520"/>
          </a:xfrm>
        </p:grpSpPr>
        <p:sp>
          <p:nvSpPr>
            <p:cNvPr id="5" name="Овал 5">
              <a:extLst>
                <a:ext uri="{FF2B5EF4-FFF2-40B4-BE49-F238E27FC236}">
                  <a16:creationId xmlns:a16="http://schemas.microsoft.com/office/drawing/2014/main" id="{DA62605D-2989-4ED0-B5EC-E6F6EF22D9D9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313AA25-58F1-413A-A67F-5D5BF2FF38CF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7</a:t>
              </a:r>
              <a:r>
                <a:rPr lang="ru-RU" dirty="0"/>
                <a:t>/12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AB149D5-0614-499E-82DF-4A5683ED941F}"/>
              </a:ext>
            </a:extLst>
          </p:cNvPr>
          <p:cNvGrpSpPr/>
          <p:nvPr/>
        </p:nvGrpSpPr>
        <p:grpSpPr>
          <a:xfrm>
            <a:off x="175552" y="2014966"/>
            <a:ext cx="8635623" cy="2889944"/>
            <a:chOff x="174158" y="2494413"/>
            <a:chExt cx="8635623" cy="288994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534B961-DE38-40DD-BEB0-06D77FEC20BD}"/>
                </a:ext>
              </a:extLst>
            </p:cNvPr>
            <p:cNvGrpSpPr/>
            <p:nvPr/>
          </p:nvGrpSpPr>
          <p:grpSpPr>
            <a:xfrm>
              <a:off x="174158" y="2494413"/>
              <a:ext cx="8635623" cy="2889944"/>
              <a:chOff x="10840543" y="21620542"/>
              <a:chExt cx="8635623" cy="2889944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F960A0F2-0F48-41F3-AA1E-57AE933C0753}"/>
                  </a:ext>
                </a:extLst>
              </p:cNvPr>
              <p:cNvGrpSpPr/>
              <p:nvPr/>
            </p:nvGrpSpPr>
            <p:grpSpPr>
              <a:xfrm>
                <a:off x="10840543" y="21620542"/>
                <a:ext cx="8635623" cy="2889944"/>
                <a:chOff x="14043111" y="28113233"/>
                <a:chExt cx="8635623" cy="2889944"/>
              </a:xfrm>
            </p:grpSpPr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4AF1B73-0638-4579-88D3-CD0B70D398B8}"/>
                    </a:ext>
                  </a:extLst>
                </p:cNvPr>
                <p:cNvSpPr/>
                <p:nvPr/>
              </p:nvSpPr>
              <p:spPr>
                <a:xfrm>
                  <a:off x="14043111" y="29047820"/>
                  <a:ext cx="2098525" cy="986712"/>
                </a:xfrm>
                <a:prstGeom prst="rect">
                  <a:avLst/>
                </a:prstGeom>
                <a:noFill/>
                <a:ln w="57150">
                  <a:solidFill>
                    <a:srgbClr val="D0383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tx1"/>
                      </a:solidFill>
                    </a:rPr>
                    <a:t>For each position</a:t>
                  </a:r>
                </a:p>
                <a:p>
                  <a:pPr algn="ctr"/>
                  <a:r>
                    <a:rPr lang="en-US" sz="2000" dirty="0">
                      <a:solidFill>
                        <a:schemeClr val="tx1"/>
                      </a:solidFill>
                    </a:rPr>
                    <a:t>Count the error</a:t>
                  </a:r>
                  <a:r>
                    <a:rPr lang="ru-RU" sz="2000" dirty="0">
                      <a:solidFill>
                        <a:schemeClr val="tx1"/>
                      </a:solidFill>
                    </a:rPr>
                    <a:t>:</a:t>
                  </a:r>
                  <a:endParaRPr lang="en-US" sz="2000" dirty="0">
                    <a:solidFill>
                      <a:schemeClr val="tx1"/>
                    </a:solidFill>
                  </a:endParaRPr>
                </a:p>
              </p:txBody>
            </p:sp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5" name="Rectangle 14">
                      <a:extLst>
                        <a:ext uri="{FF2B5EF4-FFF2-40B4-BE49-F238E27FC236}">
                          <a16:creationId xmlns:a16="http://schemas.microsoft.com/office/drawing/2014/main" id="{63896FBC-C283-486A-B5A2-5BA232D447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48916" y="28113233"/>
                      <a:ext cx="2368296" cy="969885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4472C4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el-GR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ε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GB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𝑝𝑝𝑚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p>
                                </m:sSup>
                              </m:den>
                            </m:f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>
                <p:sp>
                  <p:nvSpPr>
                    <p:cNvPr id="15" name="Rectangle 14">
                      <a:extLst>
                        <a:ext uri="{FF2B5EF4-FFF2-40B4-BE49-F238E27FC236}">
                          <a16:creationId xmlns:a16="http://schemas.microsoft.com/office/drawing/2014/main" id="{63896FBC-C283-486A-B5A2-5BA232D44746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7348916" y="28113233"/>
                      <a:ext cx="2368296" cy="969885"/>
                    </a:xfrm>
                    <a:prstGeom prst="rect">
                      <a:avLst/>
                    </a:prstGeom>
                    <a:blipFill>
                      <a:blip r:embed="rId2"/>
                      <a:stretch>
                        <a:fillRect/>
                      </a:stretch>
                    </a:blipFill>
                    <a:ln w="57150">
                      <a:solidFill>
                        <a:srgbClr val="4472C4"/>
                      </a:solidFill>
                    </a:ln>
                    <a:effectLst/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6" name="Rectangle 15">
                      <a:extLst>
                        <a:ext uri="{FF2B5EF4-FFF2-40B4-BE49-F238E27FC236}">
                          <a16:creationId xmlns:a16="http://schemas.microsoft.com/office/drawing/2014/main" id="{14DB5166-1FD3-46C8-A320-C317B4E5F7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348916" y="30033913"/>
                      <a:ext cx="2366256" cy="969264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4472C4"/>
                      </a:solidFill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m:rPr>
                                <m:sty m:val="p"/>
                              </m:rPr>
                              <a:rPr lang="el-GR" sz="20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ε</m:t>
                            </m:r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GB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𝑝𝑝𝑚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p>
                                </m:sSup>
                              </m:den>
                            </m:f>
                          </m:oMath>
                        </m:oMathPara>
                      </a14:m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>
                <p:sp>
                  <p:nvSpPr>
                    <p:cNvPr id="16" name="Rectangle 15">
                      <a:extLst>
                        <a:ext uri="{FF2B5EF4-FFF2-40B4-BE49-F238E27FC236}">
                          <a16:creationId xmlns:a16="http://schemas.microsoft.com/office/drawing/2014/main" id="{14DB5166-1FD3-46C8-A320-C317B4E5F73D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7348916" y="30033913"/>
                      <a:ext cx="2366256" cy="969264"/>
                    </a:xfrm>
                    <a:prstGeom prst="rect">
                      <a:avLst/>
                    </a:prstGeom>
                    <a:blipFill>
                      <a:blip r:embed="rId3"/>
                      <a:stretch>
                        <a:fillRect/>
                      </a:stretch>
                    </a:blipFill>
                    <a:ln w="57150">
                      <a:solidFill>
                        <a:srgbClr val="4472C4"/>
                      </a:solidFill>
                    </a:ln>
                    <a:effectLst/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17" name="Rectangle 16">
                      <a:extLst>
                        <a:ext uri="{FF2B5EF4-FFF2-40B4-BE49-F238E27FC236}">
                          <a16:creationId xmlns:a16="http://schemas.microsoft.com/office/drawing/2014/main" id="{9513011C-A328-4253-92D2-BD3A3FCD11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545353" y="28458063"/>
                      <a:ext cx="2133381" cy="2138407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D03839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Find a PTM or a sub with </a:t>
                      </a:r>
                      <a:endParaRPr lang="ru-RU" sz="200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∆m </a:t>
                      </a:r>
                      <a14:m>
                        <m:oMath xmlns:m="http://schemas.openxmlformats.org/officeDocument/2006/math"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 </m:t>
                          </m:r>
                        </m:oMath>
                      </a14:m>
                      <a:endParaRPr lang="en-GB" sz="20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  <a:p>
                      <a:pPr algn="ctr"/>
                      <a14:m>
                        <m:oMath xmlns:m="http://schemas.openxmlformats.org/officeDocument/2006/math">
                          <m:r>
                            <a:rPr lang="en-US" sz="2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m:t>∆</m:t>
                          </m:r>
                        </m:oMath>
                      </a14:m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M – </a:t>
                      </a:r>
                      <a:r>
                        <a:rPr lang="el-GR" sz="2000" dirty="0">
                          <a:solidFill>
                            <a:schemeClr val="tx1"/>
                          </a:solidFill>
                        </a:rPr>
                        <a:t>ε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; </a:t>
                      </a:r>
                      <a14:m>
                        <m:oMath xmlns:m="http://schemas.openxmlformats.org/officeDocument/2006/math">
                          <m:r>
                            <m:rPr>
                              <m:nor/>
                            </m:rPr>
                            <a:rPr lang="en-US" sz="2000" dirty="0">
                              <a:solidFill>
                                <a:schemeClr val="tx1"/>
                              </a:solidFill>
                            </a:rPr>
                            <m:t>∆</m:t>
                          </m:r>
                        </m:oMath>
                      </a14:m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M + </a:t>
                      </a:r>
                      <a:r>
                        <a:rPr lang="el-GR" sz="2000" dirty="0">
                          <a:solidFill>
                            <a:schemeClr val="tx1"/>
                          </a:solidFill>
                        </a:rPr>
                        <a:t>ε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p:txBody>
                </p:sp>
              </mc:Choice>
              <mc:Fallback>
                <p:sp>
                  <p:nvSpPr>
                    <p:cNvPr id="17" name="Rectangle 16">
                      <a:extLst>
                        <a:ext uri="{FF2B5EF4-FFF2-40B4-BE49-F238E27FC236}">
                          <a16:creationId xmlns:a16="http://schemas.microsoft.com/office/drawing/2014/main" id="{9513011C-A328-4253-92D2-BD3A3FCD11EC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0545353" y="28458063"/>
                      <a:ext cx="2133381" cy="2138407"/>
                    </a:xfrm>
                    <a:prstGeom prst="rect">
                      <a:avLst/>
                    </a:prstGeom>
                    <a:blipFill>
                      <a:blip r:embed="rId4"/>
                      <a:stretch>
                        <a:fillRect/>
                      </a:stretch>
                    </a:blipFill>
                    <a:ln w="57150">
                      <a:solidFill>
                        <a:srgbClr val="D03839"/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sp>
            <p:nvSpPr>
              <p:cNvPr id="10" name="Arrow: Down 9">
                <a:extLst>
                  <a:ext uri="{FF2B5EF4-FFF2-40B4-BE49-F238E27FC236}">
                    <a16:creationId xmlns:a16="http://schemas.microsoft.com/office/drawing/2014/main" id="{0A33071E-6DE1-4238-A835-43F78DC294D3}"/>
                  </a:ext>
                </a:extLst>
              </p:cNvPr>
              <p:cNvSpPr/>
              <p:nvPr/>
            </p:nvSpPr>
            <p:spPr>
              <a:xfrm rot="14448568">
                <a:off x="16630457" y="23231858"/>
                <a:ext cx="582371" cy="639464"/>
              </a:xfrm>
              <a:prstGeom prst="downArrow">
                <a:avLst/>
              </a:prstGeom>
              <a:noFill/>
              <a:ln w="57150">
                <a:solidFill>
                  <a:srgbClr val="4472C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Arrow: Down 19">
              <a:extLst>
                <a:ext uri="{FF2B5EF4-FFF2-40B4-BE49-F238E27FC236}">
                  <a16:creationId xmlns:a16="http://schemas.microsoft.com/office/drawing/2014/main" id="{5BA5A102-18D9-4C32-B4F5-F8962A91CF25}"/>
                </a:ext>
              </a:extLst>
            </p:cNvPr>
            <p:cNvSpPr/>
            <p:nvPr/>
          </p:nvSpPr>
          <p:spPr>
            <a:xfrm rot="7118985" flipV="1">
              <a:off x="2631403" y="3980894"/>
              <a:ext cx="562110" cy="1150963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57150">
              <a:solidFill>
                <a:srgbClr val="5CBDD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Suffix</a:t>
              </a:r>
            </a:p>
          </p:txBody>
        </p:sp>
        <p:sp>
          <p:nvSpPr>
            <p:cNvPr id="21" name="Arrow: Down 20">
              <a:extLst>
                <a:ext uri="{FF2B5EF4-FFF2-40B4-BE49-F238E27FC236}">
                  <a16:creationId xmlns:a16="http://schemas.microsoft.com/office/drawing/2014/main" id="{EEF90EA1-C8ED-41CB-AB67-DA6FB952373E}"/>
                </a:ext>
              </a:extLst>
            </p:cNvPr>
            <p:cNvSpPr/>
            <p:nvPr/>
          </p:nvSpPr>
          <p:spPr>
            <a:xfrm rot="7151432" flipV="1">
              <a:off x="5964071" y="3115703"/>
              <a:ext cx="582371" cy="639464"/>
            </a:xfrm>
            <a:prstGeom prst="downArrow">
              <a:avLst/>
            </a:prstGeom>
            <a:noFill/>
            <a:ln w="571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Arrow: Down 22">
            <a:extLst>
              <a:ext uri="{FF2B5EF4-FFF2-40B4-BE49-F238E27FC236}">
                <a16:creationId xmlns:a16="http://schemas.microsoft.com/office/drawing/2014/main" id="{0DEF3466-1838-4752-AFAE-0C26C6D099E9}"/>
              </a:ext>
            </a:extLst>
          </p:cNvPr>
          <p:cNvSpPr/>
          <p:nvPr/>
        </p:nvSpPr>
        <p:spPr>
          <a:xfrm rot="14481015">
            <a:off x="2631404" y="2219040"/>
            <a:ext cx="562110" cy="1150963"/>
          </a:xfrm>
          <a:prstGeom prst="downArrow">
            <a:avLst>
              <a:gd name="adj1" fmla="val 50000"/>
              <a:gd name="adj2" fmla="val 50000"/>
            </a:avLst>
          </a:prstGeom>
          <a:noFill/>
          <a:ln w="57150">
            <a:solidFill>
              <a:srgbClr val="5CBDD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Prefix</a:t>
            </a:r>
          </a:p>
        </p:txBody>
      </p:sp>
    </p:spTree>
    <p:extLst>
      <p:ext uri="{BB962C8B-B14F-4D97-AF65-F5344CB8AC3E}">
        <p14:creationId xmlns:p14="http://schemas.microsoft.com/office/powerpoint/2010/main" val="216760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2076</TotalTime>
  <Words>733</Words>
  <Application>Microsoft Office PowerPoint</Application>
  <PresentationFormat>On-screen Show (4:3)</PresentationFormat>
  <Paragraphs>152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  MutationDetector.  Software tool for detecting single amino acids substitutions</vt:lpstr>
      <vt:lpstr>Peptides and proteins</vt:lpstr>
      <vt:lpstr>Amino acids substitutions</vt:lpstr>
      <vt:lpstr>Post translations modifications</vt:lpstr>
      <vt:lpstr>Possible peptide’s modifications</vt:lpstr>
      <vt:lpstr>Problem statement</vt:lpstr>
      <vt:lpstr>The Goal</vt:lpstr>
      <vt:lpstr>The algorithm scheme. Input data</vt:lpstr>
      <vt:lpstr>The algorithm scheme</vt:lpstr>
      <vt:lpstr>The output </vt:lpstr>
      <vt:lpstr>PowerPoint Presentation</vt:lpstr>
      <vt:lpstr>PowerPoint Presentation</vt:lpstr>
      <vt:lpstr>Interface. The general view</vt:lpstr>
      <vt:lpstr>Interface. Testing</vt:lpstr>
      <vt:lpstr>Conclusions</vt:lpstr>
      <vt:lpstr>References</vt:lpstr>
    </vt:vector>
  </TitlesOfParts>
  <Company>PJSC "New Engineering Technologies"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Markasian, Pavel (KIEVH)</dc:creator>
  <cp:lastModifiedBy>Кирилл Бриллиантов</cp:lastModifiedBy>
  <cp:revision>158</cp:revision>
  <dcterms:created xsi:type="dcterms:W3CDTF">2016-11-18T14:12:19Z</dcterms:created>
  <dcterms:modified xsi:type="dcterms:W3CDTF">2019-02-27T19:27:18Z</dcterms:modified>
</cp:coreProperties>
</file>

<file path=docProps/thumbnail.jpeg>
</file>